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6.xml" ContentType="application/vnd.openxmlformats-officedocument.presentationml.tags+xml"/>
  <Override PartName="/ppt/notesSlides/notesSlide40.xml" ContentType="application/vnd.openxmlformats-officedocument.presentationml.notesSlide+xml"/>
  <Override PartName="/ppt/tags/tag7.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7" r:id="rId4"/>
    <p:sldMasterId id="2147483783" r:id="rId5"/>
    <p:sldMasterId id="2147483808" r:id="rId6"/>
    <p:sldMasterId id="2147483832" r:id="rId7"/>
    <p:sldMasterId id="2147483851" r:id="rId8"/>
  </p:sldMasterIdLst>
  <p:notesMasterIdLst>
    <p:notesMasterId r:id="rId53"/>
  </p:notesMasterIdLst>
  <p:handoutMasterIdLst>
    <p:handoutMasterId r:id="rId54"/>
  </p:handoutMasterIdLst>
  <p:sldIdLst>
    <p:sldId id="466" r:id="rId9"/>
    <p:sldId id="941" r:id="rId10"/>
    <p:sldId id="943" r:id="rId11"/>
    <p:sldId id="877" r:id="rId12"/>
    <p:sldId id="1159" r:id="rId13"/>
    <p:sldId id="1147" r:id="rId14"/>
    <p:sldId id="1083" r:id="rId15"/>
    <p:sldId id="1160" r:id="rId16"/>
    <p:sldId id="1161" r:id="rId17"/>
    <p:sldId id="1162" r:id="rId18"/>
    <p:sldId id="1167" r:id="rId19"/>
    <p:sldId id="1166" r:id="rId20"/>
    <p:sldId id="1168" r:id="rId21"/>
    <p:sldId id="1078" r:id="rId22"/>
    <p:sldId id="1080" r:id="rId23"/>
    <p:sldId id="1165" r:id="rId24"/>
    <p:sldId id="1115" r:id="rId25"/>
    <p:sldId id="1116" r:id="rId26"/>
    <p:sldId id="1117" r:id="rId27"/>
    <p:sldId id="1093" r:id="rId28"/>
    <p:sldId id="1109" r:id="rId29"/>
    <p:sldId id="1111" r:id="rId30"/>
    <p:sldId id="1101" r:id="rId31"/>
    <p:sldId id="1102" r:id="rId32"/>
    <p:sldId id="1103" r:id="rId33"/>
    <p:sldId id="1105" r:id="rId34"/>
    <p:sldId id="1106" r:id="rId35"/>
    <p:sldId id="1095" r:id="rId36"/>
    <p:sldId id="1119" r:id="rId37"/>
    <p:sldId id="1098" r:id="rId38"/>
    <p:sldId id="1128" r:id="rId39"/>
    <p:sldId id="1120" r:id="rId40"/>
    <p:sldId id="1132" r:id="rId41"/>
    <p:sldId id="1114" r:id="rId42"/>
    <p:sldId id="1121" r:id="rId43"/>
    <p:sldId id="1149" r:id="rId44"/>
    <p:sldId id="1150" r:id="rId45"/>
    <p:sldId id="1108" r:id="rId46"/>
    <p:sldId id="1024" r:id="rId47"/>
    <p:sldId id="1151" r:id="rId48"/>
    <p:sldId id="1163" r:id="rId49"/>
    <p:sldId id="1046" r:id="rId50"/>
    <p:sldId id="1164" r:id="rId51"/>
    <p:sldId id="573" r:id="rId5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 id="3" name="dsorrel" initials="ds" lastIdx="6" clrIdx="3"/>
  <p:cmAuthor id="4" name="Johnson, Scott" initials="JS" lastIdx="7" clrIdx="4">
    <p:extLst>
      <p:ext uri="{19B8F6BF-5375-455C-9EA6-DF929625EA0E}">
        <p15:presenceInfo xmlns:p15="http://schemas.microsoft.com/office/powerpoint/2012/main" userId="S::Scott.Johnson@tea.texas.gov::bec97677-f0c6-4bfb-b610-83dc74061801" providerId="AD"/>
      </p:ext>
    </p:extLst>
  </p:cmAuthor>
  <p:cmAuthor id="5" name="Deberry, Deborah" initials="DD" lastIdx="22" clrIdx="5">
    <p:extLst>
      <p:ext uri="{19B8F6BF-5375-455C-9EA6-DF929625EA0E}">
        <p15:presenceInfo xmlns:p15="http://schemas.microsoft.com/office/powerpoint/2012/main" userId="S::deborah.deberry@tea.texas.gov::ac2d9e4d-2345-459f-a982-32e1430dfa5e" providerId="AD"/>
      </p:ext>
    </p:extLst>
  </p:cmAuthor>
  <p:cmAuthor id="6" name="Schuessler, Nicole" initials="SN" lastIdx="3" clrIdx="6">
    <p:extLst>
      <p:ext uri="{19B8F6BF-5375-455C-9EA6-DF929625EA0E}">
        <p15:presenceInfo xmlns:p15="http://schemas.microsoft.com/office/powerpoint/2012/main" userId="S::nicole.schuessler@tea.texas.gov::4447606e-3911-4f78-8604-8e373f5d6b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D6F4FE"/>
    <a:srgbClr val="DFEBF5"/>
    <a:srgbClr val="808000"/>
    <a:srgbClr val="9FACAF"/>
    <a:srgbClr val="327686"/>
    <a:srgbClr val="E29ED8"/>
    <a:srgbClr val="0091DA"/>
    <a:srgbClr val="00FF00"/>
    <a:srgbClr val="66DE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03" autoAdjust="0"/>
  </p:normalViewPr>
  <p:slideViewPr>
    <p:cSldViewPr snapToGrid="0">
      <p:cViewPr varScale="1">
        <p:scale>
          <a:sx n="91" d="100"/>
          <a:sy n="91" d="100"/>
        </p:scale>
        <p:origin x="2184" y="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AF4B3-E69D-4CDA-A1EF-DDFBC3120F5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DB215E4-A6F9-4BB0-B6DF-7BD479E81976}">
      <dgm:prSet phldrT="[Text]" custT="1"/>
      <dgm:spPr>
        <a:solidFill>
          <a:schemeClr val="accent3">
            <a:lumMod val="20000"/>
            <a:lumOff val="80000"/>
          </a:schemeClr>
        </a:solidFill>
        <a:ln>
          <a:solidFill>
            <a:schemeClr val="bg1">
              <a:lumMod val="75000"/>
            </a:schemeClr>
          </a:solidFill>
        </a:ln>
      </dgm:spPr>
      <dgm:t>
        <a:bodyPr/>
        <a:lstStyle/>
        <a:p>
          <a:r>
            <a:rPr lang="en-US" sz="1600" u="sng">
              <a:solidFill>
                <a:schemeClr val="tx1"/>
              </a:solidFill>
            </a:rPr>
            <a:t>PEIMS Data from Prior Year PEIMS Summer</a:t>
          </a:r>
        </a:p>
        <a:p>
          <a:r>
            <a:rPr lang="en-US" sz="1200" u="none">
              <a:solidFill>
                <a:schemeClr val="tx1"/>
              </a:solidFill>
            </a:rPr>
            <a:t>(The promotion will automatically retrieve this data.)</a:t>
          </a:r>
        </a:p>
        <a:p>
          <a:r>
            <a:rPr lang="en-US" sz="1300" b="1">
              <a:solidFill>
                <a:schemeClr val="tx2"/>
              </a:solidFill>
            </a:rPr>
            <a:t>Student Basic Demographics</a:t>
          </a:r>
        </a:p>
        <a:p>
          <a:r>
            <a:rPr lang="en-US" sz="1300" b="1">
              <a:solidFill>
                <a:schemeClr val="tx2"/>
              </a:solidFill>
            </a:rPr>
            <a:t>Latest Effective Date (SPED)</a:t>
          </a:r>
        </a:p>
        <a:p>
          <a:r>
            <a:rPr lang="en-US" sz="1300" b="1">
              <a:solidFill>
                <a:schemeClr val="tx2"/>
              </a:solidFill>
            </a:rPr>
            <a:t>Instructional Setting Code</a:t>
          </a:r>
        </a:p>
        <a:p>
          <a:r>
            <a:rPr lang="en-US" sz="1300" b="1">
              <a:solidFill>
                <a:schemeClr val="tx2"/>
              </a:solidFill>
            </a:rPr>
            <a:t>Primary Disability Code</a:t>
          </a:r>
        </a:p>
      </dgm:t>
    </dgm:pt>
    <dgm:pt modelId="{6E19531F-65A1-4D63-8D35-8DDE7E7A80F1}" type="parTrans" cxnId="{58CA391E-76F0-4ECC-9BA7-826B3905275B}">
      <dgm:prSet/>
      <dgm:spPr/>
      <dgm:t>
        <a:bodyPr/>
        <a:lstStyle/>
        <a:p>
          <a:endParaRPr lang="en-US"/>
        </a:p>
      </dgm:t>
    </dgm:pt>
    <dgm:pt modelId="{B3C1CA1A-2081-4EBA-B80D-E1E80AC012AE}" type="sibTrans" cxnId="{58CA391E-76F0-4ECC-9BA7-826B3905275B}">
      <dgm:prSet/>
      <dgm:spPr/>
      <dgm:t>
        <a:bodyPr/>
        <a:lstStyle/>
        <a:p>
          <a:endParaRPr lang="en-US"/>
        </a:p>
      </dgm:t>
    </dgm:pt>
    <dgm:pt modelId="{E53029B5-6D2E-4349-8131-1657E5BB8E3C}">
      <dgm:prSet phldrT="[Text]" custT="1"/>
      <dgm:spPr>
        <a:solidFill>
          <a:srgbClr val="F0D5CA"/>
        </a:solidFill>
        <a:ln>
          <a:solidFill>
            <a:schemeClr val="bg1">
              <a:lumMod val="75000"/>
            </a:schemeClr>
          </a:solidFill>
        </a:ln>
      </dgm:spPr>
      <dgm:t>
        <a:bodyPr/>
        <a:lstStyle/>
        <a:p>
          <a:r>
            <a:rPr lang="en-US" sz="1600" u="sng">
              <a:solidFill>
                <a:schemeClr val="tx1"/>
              </a:solidFill>
            </a:rPr>
            <a:t>TSDS Collection</a:t>
          </a:r>
        </a:p>
        <a:p>
          <a:r>
            <a:rPr lang="en-US" sz="1300" b="1">
              <a:solidFill>
                <a:schemeClr val="tx2"/>
              </a:solidFill>
            </a:rPr>
            <a:t>Education Organization Interchange</a:t>
          </a:r>
          <a:endParaRPr lang="en-US" sz="1300" u="sng">
            <a:solidFill>
              <a:schemeClr val="tx1"/>
            </a:solidFill>
          </a:endParaRPr>
        </a:p>
        <a:p>
          <a:r>
            <a:rPr lang="en-US" sz="1300" b="1">
              <a:solidFill>
                <a:schemeClr val="tx2"/>
              </a:solidFill>
            </a:rPr>
            <a:t>Student Parent Interchange – Student and Parent Contact Information</a:t>
          </a:r>
        </a:p>
      </dgm:t>
    </dgm:pt>
    <dgm:pt modelId="{0309270D-21CB-42B4-B2E0-E80D80451266}" type="parTrans" cxnId="{83F5285C-DBF1-4207-87B0-63B4E679B9D9}">
      <dgm:prSet/>
      <dgm:spPr/>
      <dgm:t>
        <a:bodyPr/>
        <a:lstStyle/>
        <a:p>
          <a:endParaRPr lang="en-US"/>
        </a:p>
      </dgm:t>
    </dgm:pt>
    <dgm:pt modelId="{EAE66A6A-94B6-457F-A856-166CE0DE0C60}" type="sibTrans" cxnId="{83F5285C-DBF1-4207-87B0-63B4E679B9D9}">
      <dgm:prSet/>
      <dgm:spPr/>
      <dgm:t>
        <a:bodyPr/>
        <a:lstStyle/>
        <a:p>
          <a:endParaRPr lang="en-US"/>
        </a:p>
      </dgm:t>
    </dgm:pt>
    <dgm:pt modelId="{D4B68346-0BBF-4F19-AC7C-9C585DE83337}">
      <dgm:prSet phldrT="[Text]" custT="1"/>
      <dgm:spPr>
        <a:solidFill>
          <a:srgbClr val="D9FBF4"/>
        </a:solidFill>
        <a:ln>
          <a:solidFill>
            <a:schemeClr val="bg1">
              <a:lumMod val="75000"/>
            </a:schemeClr>
          </a:solidFill>
        </a:ln>
      </dgm:spPr>
      <dgm:t>
        <a:bodyPr/>
        <a:lstStyle/>
        <a:p>
          <a:endParaRPr lang="en-US" sz="1600" u="sng">
            <a:solidFill>
              <a:schemeClr val="tx1"/>
            </a:solidFill>
          </a:endParaRPr>
        </a:p>
        <a:p>
          <a:endParaRPr lang="en-US" sz="1600" u="sng">
            <a:solidFill>
              <a:schemeClr val="tx1"/>
            </a:solidFill>
          </a:endParaRPr>
        </a:p>
        <a:p>
          <a:endParaRPr lang="en-US" sz="1600" u="sng">
            <a:solidFill>
              <a:schemeClr val="tx1"/>
            </a:solidFill>
          </a:endParaRPr>
        </a:p>
        <a:p>
          <a:r>
            <a:rPr lang="en-US" sz="1600" u="sng">
              <a:solidFill>
                <a:schemeClr val="tx1"/>
              </a:solidFill>
            </a:rPr>
            <a:t>PEIMS Fall Submission</a:t>
          </a:r>
        </a:p>
        <a:p>
          <a:r>
            <a:rPr lang="en-US" sz="1300" b="1">
              <a:solidFill>
                <a:schemeClr val="tx2"/>
              </a:solidFill>
            </a:rPr>
            <a:t>Education Organization Interchange</a:t>
          </a:r>
        </a:p>
        <a:p>
          <a:r>
            <a:rPr lang="en-US" sz="1300" b="1">
              <a:solidFill>
                <a:schemeClr val="tx2"/>
              </a:solidFill>
            </a:rPr>
            <a:t>Student Extension Interchange – Student Demographics</a:t>
          </a:r>
        </a:p>
        <a:p>
          <a:r>
            <a:rPr lang="en-US" sz="1300" b="1">
              <a:solidFill>
                <a:schemeClr val="tx2"/>
              </a:solidFill>
            </a:rPr>
            <a:t>Student Enrollment Interchange – Leaver Information with Military Enlistment Data</a:t>
          </a:r>
          <a:endParaRPr lang="en-US" sz="1100" b="1">
            <a:solidFill>
              <a:schemeClr val="tx2"/>
            </a:solidFill>
          </a:endParaRPr>
        </a:p>
      </dgm:t>
    </dgm:pt>
    <dgm:pt modelId="{6316773B-C93C-4102-A2E3-67ED3A9A4093}" type="sibTrans" cxnId="{04F521F1-BF57-482B-B4D6-C9F22FBE0DB1}">
      <dgm:prSet/>
      <dgm:spPr/>
      <dgm:t>
        <a:bodyPr/>
        <a:lstStyle/>
        <a:p>
          <a:endParaRPr lang="en-US"/>
        </a:p>
      </dgm:t>
    </dgm:pt>
    <dgm:pt modelId="{364996DB-AF11-446D-A617-506F5D6B7B24}" type="parTrans" cxnId="{04F521F1-BF57-482B-B4D6-C9F22FBE0DB1}">
      <dgm:prSet/>
      <dgm:spPr/>
      <dgm:t>
        <a:bodyPr/>
        <a:lstStyle/>
        <a:p>
          <a:endParaRPr lang="en-US"/>
        </a:p>
      </dgm:t>
    </dgm:pt>
    <dgm:pt modelId="{BD85DF0F-2D3B-455B-9359-7D990EAA407A}">
      <dgm:prSet phldrT="[Text]" custT="1"/>
      <dgm:spPr>
        <a:gradFill flip="none" rotWithShape="0">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dgm:spPr>
      <dgm:t>
        <a:bodyPr/>
        <a:lstStyle/>
        <a:p>
          <a:r>
            <a:rPr lang="en-US" sz="3400" u="sng">
              <a:solidFill>
                <a:schemeClr val="tx2">
                  <a:lumMod val="75000"/>
                </a:schemeClr>
              </a:solidFill>
            </a:rPr>
            <a:t>SPPI-14</a:t>
          </a:r>
        </a:p>
      </dgm:t>
    </dgm:pt>
    <dgm:pt modelId="{1DFF72A5-29EF-41CC-A836-CB9B1C97116B}" type="sibTrans" cxnId="{D521D87A-DC17-422D-B1D0-74328D657FD3}">
      <dgm:prSet/>
      <dgm:spPr/>
      <dgm:t>
        <a:bodyPr/>
        <a:lstStyle/>
        <a:p>
          <a:endParaRPr lang="en-US"/>
        </a:p>
      </dgm:t>
    </dgm:pt>
    <dgm:pt modelId="{8BEE8730-3420-4029-8FEA-218816CC1FB9}" type="parTrans" cxnId="{D521D87A-DC17-422D-B1D0-74328D657FD3}">
      <dgm:prSet/>
      <dgm:spPr/>
      <dgm:t>
        <a:bodyPr/>
        <a:lstStyle/>
        <a:p>
          <a:endParaRPr lang="en-US"/>
        </a:p>
      </dgm:t>
    </dgm:pt>
    <dgm:pt modelId="{D9D9248E-BE81-4F11-8DB5-5B6524E10822}" type="pres">
      <dgm:prSet presAssocID="{A1FAF4B3-E69D-4CDA-A1EF-DDFBC3120F54}" presName="theList" presStyleCnt="0">
        <dgm:presLayoutVars>
          <dgm:dir/>
          <dgm:animLvl val="lvl"/>
          <dgm:resizeHandles val="exact"/>
        </dgm:presLayoutVars>
      </dgm:prSet>
      <dgm:spPr/>
    </dgm:pt>
    <dgm:pt modelId="{0FE21CD1-8D8D-4B97-A685-1E9665696101}" type="pres">
      <dgm:prSet presAssocID="{BD85DF0F-2D3B-455B-9359-7D990EAA407A}" presName="compNode" presStyleCnt="0"/>
      <dgm:spPr/>
    </dgm:pt>
    <dgm:pt modelId="{190F9BE6-E4F0-487C-9500-348712731065}" type="pres">
      <dgm:prSet presAssocID="{BD85DF0F-2D3B-455B-9359-7D990EAA407A}" presName="aNode" presStyleLbl="bgShp" presStyleIdx="0" presStyleCnt="2" custScaleX="99015" custLinFactNeighborX="-90"/>
      <dgm:spPr/>
    </dgm:pt>
    <dgm:pt modelId="{E580EE90-DDCB-4124-B433-16BB1A899947}" type="pres">
      <dgm:prSet presAssocID="{BD85DF0F-2D3B-455B-9359-7D990EAA407A}" presName="textNode" presStyleLbl="bgShp" presStyleIdx="0" presStyleCnt="2"/>
      <dgm:spPr/>
    </dgm:pt>
    <dgm:pt modelId="{8EEF2CAE-A2C9-49BC-8B3A-2733BE3F2565}" type="pres">
      <dgm:prSet presAssocID="{BD85DF0F-2D3B-455B-9359-7D990EAA407A}" presName="compChildNode" presStyleCnt="0"/>
      <dgm:spPr/>
    </dgm:pt>
    <dgm:pt modelId="{E4422495-9FAA-464D-A00B-EFCBFCB669DE}" type="pres">
      <dgm:prSet presAssocID="{BD85DF0F-2D3B-455B-9359-7D990EAA407A}" presName="theInnerList" presStyleCnt="0"/>
      <dgm:spPr/>
    </dgm:pt>
    <dgm:pt modelId="{7349F377-9C13-4C9E-907B-38C7324ECB71}" type="pres">
      <dgm:prSet presAssocID="{9DB215E4-A6F9-4BB0-B6DF-7BD479E81976}" presName="childNode" presStyleLbl="node1" presStyleIdx="0" presStyleCnt="2" custScaleX="94603" custScaleY="49712" custLinFactY="-2797" custLinFactNeighborX="-680" custLinFactNeighborY="-100000">
        <dgm:presLayoutVars>
          <dgm:bulletEnabled val="1"/>
        </dgm:presLayoutVars>
      </dgm:prSet>
      <dgm:spPr/>
    </dgm:pt>
    <dgm:pt modelId="{5890E70A-0753-4A02-9A47-43B4E7A56566}" type="pres">
      <dgm:prSet presAssocID="{9DB215E4-A6F9-4BB0-B6DF-7BD479E81976}" presName="aSpace2" presStyleCnt="0"/>
      <dgm:spPr/>
    </dgm:pt>
    <dgm:pt modelId="{FD1D8171-8805-4E37-BA8A-3824E613F6BF}" type="pres">
      <dgm:prSet presAssocID="{E53029B5-6D2E-4349-8131-1657E5BB8E3C}" presName="childNode" presStyleLbl="node1" presStyleIdx="1" presStyleCnt="2" custScaleX="94813" custScaleY="26742" custLinFactNeighborX="0" custLinFactNeighborY="27895">
        <dgm:presLayoutVars>
          <dgm:bulletEnabled val="1"/>
        </dgm:presLayoutVars>
      </dgm:prSet>
      <dgm:spPr/>
    </dgm:pt>
    <dgm:pt modelId="{12D459AA-7E18-446A-AA1E-857236E8E6D6}" type="pres">
      <dgm:prSet presAssocID="{BD85DF0F-2D3B-455B-9359-7D990EAA407A}" presName="aSpace" presStyleCnt="0"/>
      <dgm:spPr/>
    </dgm:pt>
    <dgm:pt modelId="{2DCA10A1-2647-40A0-A624-D8532045F5F8}" type="pres">
      <dgm:prSet presAssocID="{D4B68346-0BBF-4F19-AC7C-9C585DE83337}" presName="compNode" presStyleCnt="0"/>
      <dgm:spPr/>
    </dgm:pt>
    <dgm:pt modelId="{88CDDA83-F183-4C3E-986A-6FF7B3D7CA84}" type="pres">
      <dgm:prSet presAssocID="{D4B68346-0BBF-4F19-AC7C-9C585DE83337}" presName="aNode" presStyleLbl="bgShp" presStyleIdx="1" presStyleCnt="2" custScaleX="75188" custScaleY="24366" custLinFactNeighborX="-95393" custLinFactNeighborY="15477"/>
      <dgm:spPr/>
    </dgm:pt>
    <dgm:pt modelId="{F548E0DB-A55F-4561-A2C7-19B12B50A9FB}" type="pres">
      <dgm:prSet presAssocID="{D4B68346-0BBF-4F19-AC7C-9C585DE83337}" presName="textNode" presStyleLbl="bgShp" presStyleIdx="1" presStyleCnt="2"/>
      <dgm:spPr/>
    </dgm:pt>
    <dgm:pt modelId="{CE72EB07-E231-4D1D-B723-FF1ABEAF81D3}" type="pres">
      <dgm:prSet presAssocID="{D4B68346-0BBF-4F19-AC7C-9C585DE83337}" presName="compChildNode" presStyleCnt="0"/>
      <dgm:spPr/>
    </dgm:pt>
    <dgm:pt modelId="{AF8B71BC-A1C6-464C-B961-0AD1DB9226F9}" type="pres">
      <dgm:prSet presAssocID="{D4B68346-0BBF-4F19-AC7C-9C585DE83337}" presName="theInnerList" presStyleCnt="0"/>
      <dgm:spPr/>
    </dgm:pt>
  </dgm:ptLst>
  <dgm:cxnLst>
    <dgm:cxn modelId="{6B87970A-0132-459B-AFC0-44C088EC2186}" type="presOf" srcId="{A1FAF4B3-E69D-4CDA-A1EF-DDFBC3120F54}" destId="{D9D9248E-BE81-4F11-8DB5-5B6524E10822}" srcOrd="0" destOrd="0" presId="urn:microsoft.com/office/officeart/2005/8/layout/lProcess2"/>
    <dgm:cxn modelId="{58CA391E-76F0-4ECC-9BA7-826B3905275B}" srcId="{BD85DF0F-2D3B-455B-9359-7D990EAA407A}" destId="{9DB215E4-A6F9-4BB0-B6DF-7BD479E81976}" srcOrd="0" destOrd="0" parTransId="{6E19531F-65A1-4D63-8D35-8DDE7E7A80F1}" sibTransId="{B3C1CA1A-2081-4EBA-B80D-E1E80AC012AE}"/>
    <dgm:cxn modelId="{99C3F835-76DB-4B6F-8E43-7689666E4D70}" type="presOf" srcId="{BD85DF0F-2D3B-455B-9359-7D990EAA407A}" destId="{E580EE90-DDCB-4124-B433-16BB1A899947}" srcOrd="1" destOrd="0" presId="urn:microsoft.com/office/officeart/2005/8/layout/lProcess2"/>
    <dgm:cxn modelId="{83F5285C-DBF1-4207-87B0-63B4E679B9D9}" srcId="{BD85DF0F-2D3B-455B-9359-7D990EAA407A}" destId="{E53029B5-6D2E-4349-8131-1657E5BB8E3C}" srcOrd="1" destOrd="0" parTransId="{0309270D-21CB-42B4-B2E0-E80D80451266}" sibTransId="{EAE66A6A-94B6-457F-A856-166CE0DE0C60}"/>
    <dgm:cxn modelId="{8447A76F-C0BA-4CD4-A589-EFDFA56B353A}" type="presOf" srcId="{9DB215E4-A6F9-4BB0-B6DF-7BD479E81976}" destId="{7349F377-9C13-4C9E-907B-38C7324ECB71}" srcOrd="0" destOrd="0" presId="urn:microsoft.com/office/officeart/2005/8/layout/lProcess2"/>
    <dgm:cxn modelId="{D521D87A-DC17-422D-B1D0-74328D657FD3}" srcId="{A1FAF4B3-E69D-4CDA-A1EF-DDFBC3120F54}" destId="{BD85DF0F-2D3B-455B-9359-7D990EAA407A}" srcOrd="0" destOrd="0" parTransId="{8BEE8730-3420-4029-8FEA-218816CC1FB9}" sibTransId="{1DFF72A5-29EF-41CC-A836-CB9B1C97116B}"/>
    <dgm:cxn modelId="{CBEDF586-66A4-4D65-BE54-5BFAA5005C73}" type="presOf" srcId="{BD85DF0F-2D3B-455B-9359-7D990EAA407A}" destId="{190F9BE6-E4F0-487C-9500-348712731065}" srcOrd="0" destOrd="0" presId="urn:microsoft.com/office/officeart/2005/8/layout/lProcess2"/>
    <dgm:cxn modelId="{AEA86AA5-2BEA-4399-990A-0B4203B84551}" type="presOf" srcId="{D4B68346-0BBF-4F19-AC7C-9C585DE83337}" destId="{F548E0DB-A55F-4561-A2C7-19B12B50A9FB}" srcOrd="1" destOrd="0" presId="urn:microsoft.com/office/officeart/2005/8/layout/lProcess2"/>
    <dgm:cxn modelId="{4D50B1AD-5C7D-4311-BA8C-770A291BF445}" type="presOf" srcId="{D4B68346-0BBF-4F19-AC7C-9C585DE83337}" destId="{88CDDA83-F183-4C3E-986A-6FF7B3D7CA84}" srcOrd="0" destOrd="0" presId="urn:microsoft.com/office/officeart/2005/8/layout/lProcess2"/>
    <dgm:cxn modelId="{1F9788E1-FBD8-4024-B5AB-7CE38E98E79A}" type="presOf" srcId="{E53029B5-6D2E-4349-8131-1657E5BB8E3C}" destId="{FD1D8171-8805-4E37-BA8A-3824E613F6BF}" srcOrd="0" destOrd="0" presId="urn:microsoft.com/office/officeart/2005/8/layout/lProcess2"/>
    <dgm:cxn modelId="{04F521F1-BF57-482B-B4D6-C9F22FBE0DB1}" srcId="{A1FAF4B3-E69D-4CDA-A1EF-DDFBC3120F54}" destId="{D4B68346-0BBF-4F19-AC7C-9C585DE83337}" srcOrd="1" destOrd="0" parTransId="{364996DB-AF11-446D-A617-506F5D6B7B24}" sibTransId="{6316773B-C93C-4102-A2E3-67ED3A9A4093}"/>
    <dgm:cxn modelId="{3F06BEA4-975E-4B5B-8C1C-816C086F65F1}" type="presParOf" srcId="{D9D9248E-BE81-4F11-8DB5-5B6524E10822}" destId="{0FE21CD1-8D8D-4B97-A685-1E9665696101}" srcOrd="0" destOrd="0" presId="urn:microsoft.com/office/officeart/2005/8/layout/lProcess2"/>
    <dgm:cxn modelId="{A448E2AF-0EBE-4317-B34E-54A35C3D5026}" type="presParOf" srcId="{0FE21CD1-8D8D-4B97-A685-1E9665696101}" destId="{190F9BE6-E4F0-487C-9500-348712731065}" srcOrd="0" destOrd="0" presId="urn:microsoft.com/office/officeart/2005/8/layout/lProcess2"/>
    <dgm:cxn modelId="{D687CE94-BEC9-43BE-8A11-92F8F429730D}" type="presParOf" srcId="{0FE21CD1-8D8D-4B97-A685-1E9665696101}" destId="{E580EE90-DDCB-4124-B433-16BB1A899947}" srcOrd="1" destOrd="0" presId="urn:microsoft.com/office/officeart/2005/8/layout/lProcess2"/>
    <dgm:cxn modelId="{7A2D4E49-CA15-49EC-B7ED-0700262FB92A}" type="presParOf" srcId="{0FE21CD1-8D8D-4B97-A685-1E9665696101}" destId="{8EEF2CAE-A2C9-49BC-8B3A-2733BE3F2565}" srcOrd="2" destOrd="0" presId="urn:microsoft.com/office/officeart/2005/8/layout/lProcess2"/>
    <dgm:cxn modelId="{63732532-9242-42DB-8733-A0D398EC5D7F}" type="presParOf" srcId="{8EEF2CAE-A2C9-49BC-8B3A-2733BE3F2565}" destId="{E4422495-9FAA-464D-A00B-EFCBFCB669DE}" srcOrd="0" destOrd="0" presId="urn:microsoft.com/office/officeart/2005/8/layout/lProcess2"/>
    <dgm:cxn modelId="{2B4CDFF8-02D5-4FC4-A4D4-23C84942858D}" type="presParOf" srcId="{E4422495-9FAA-464D-A00B-EFCBFCB669DE}" destId="{7349F377-9C13-4C9E-907B-38C7324ECB71}" srcOrd="0" destOrd="0" presId="urn:microsoft.com/office/officeart/2005/8/layout/lProcess2"/>
    <dgm:cxn modelId="{EE0353C6-D419-439A-9F1A-0478679A723A}" type="presParOf" srcId="{E4422495-9FAA-464D-A00B-EFCBFCB669DE}" destId="{5890E70A-0753-4A02-9A47-43B4E7A56566}" srcOrd="1" destOrd="0" presId="urn:microsoft.com/office/officeart/2005/8/layout/lProcess2"/>
    <dgm:cxn modelId="{B2DF2F70-1969-486A-B5E2-29833A0BB2B5}" type="presParOf" srcId="{E4422495-9FAA-464D-A00B-EFCBFCB669DE}" destId="{FD1D8171-8805-4E37-BA8A-3824E613F6BF}" srcOrd="2" destOrd="0" presId="urn:microsoft.com/office/officeart/2005/8/layout/lProcess2"/>
    <dgm:cxn modelId="{B8597A4F-FEE0-4D2F-9196-FEDD486FB94E}" type="presParOf" srcId="{D9D9248E-BE81-4F11-8DB5-5B6524E10822}" destId="{12D459AA-7E18-446A-AA1E-857236E8E6D6}" srcOrd="1" destOrd="0" presId="urn:microsoft.com/office/officeart/2005/8/layout/lProcess2"/>
    <dgm:cxn modelId="{8D7AA84A-786C-49A5-9CEF-45324F892FB0}" type="presParOf" srcId="{D9D9248E-BE81-4F11-8DB5-5B6524E10822}" destId="{2DCA10A1-2647-40A0-A624-D8532045F5F8}" srcOrd="2" destOrd="0" presId="urn:microsoft.com/office/officeart/2005/8/layout/lProcess2"/>
    <dgm:cxn modelId="{22EF86EA-EAE9-473D-8750-AF9095A60B73}" type="presParOf" srcId="{2DCA10A1-2647-40A0-A624-D8532045F5F8}" destId="{88CDDA83-F183-4C3E-986A-6FF7B3D7CA84}" srcOrd="0" destOrd="0" presId="urn:microsoft.com/office/officeart/2005/8/layout/lProcess2"/>
    <dgm:cxn modelId="{1E11B9C6-5CC0-488B-9926-AC082D02691F}" type="presParOf" srcId="{2DCA10A1-2647-40A0-A624-D8532045F5F8}" destId="{F548E0DB-A55F-4561-A2C7-19B12B50A9FB}" srcOrd="1" destOrd="0" presId="urn:microsoft.com/office/officeart/2005/8/layout/lProcess2"/>
    <dgm:cxn modelId="{8CCCE213-6DEA-40C2-9DB5-D9815EE4A201}" type="presParOf" srcId="{2DCA10A1-2647-40A0-A624-D8532045F5F8}" destId="{CE72EB07-E231-4D1D-B723-FF1ABEAF81D3}" srcOrd="2" destOrd="0" presId="urn:microsoft.com/office/officeart/2005/8/layout/lProcess2"/>
    <dgm:cxn modelId="{A75A935C-DFF6-43F8-B968-7E4D421AD6F3}" type="presParOf" srcId="{CE72EB07-E231-4D1D-B723-FF1ABEAF81D3}" destId="{AF8B71BC-A1C6-464C-B961-0AD1DB9226F9}" srcOrd="0"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F9BE6-E4F0-487C-9500-348712731065}">
      <dsp:nvSpPr>
        <dsp:cNvPr id="0" name=""/>
        <dsp:cNvSpPr/>
      </dsp:nvSpPr>
      <dsp:spPr>
        <a:xfrm>
          <a:off x="0" y="0"/>
          <a:ext cx="5517165" cy="5004327"/>
        </a:xfrm>
        <a:prstGeom prst="roundRect">
          <a:avLst>
            <a:gd name="adj" fmla="val 10000"/>
          </a:avLst>
        </a:prstGeom>
        <a:gradFill flip="none" rotWithShape="0">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u="sng" kern="1200">
              <a:solidFill>
                <a:schemeClr val="tx2">
                  <a:lumMod val="75000"/>
                </a:schemeClr>
              </a:solidFill>
            </a:rPr>
            <a:t>SPPI-14</a:t>
          </a:r>
        </a:p>
      </dsp:txBody>
      <dsp:txXfrm>
        <a:off x="0" y="0"/>
        <a:ext cx="5517165" cy="1501298"/>
      </dsp:txXfrm>
    </dsp:sp>
    <dsp:sp modelId="{7349F377-9C13-4C9E-907B-38C7324ECB71}">
      <dsp:nvSpPr>
        <dsp:cNvPr id="0" name=""/>
        <dsp:cNvSpPr/>
      </dsp:nvSpPr>
      <dsp:spPr>
        <a:xfrm>
          <a:off x="624748" y="1042621"/>
          <a:ext cx="4217061" cy="1617038"/>
        </a:xfrm>
        <a:prstGeom prst="roundRect">
          <a:avLst>
            <a:gd name="adj" fmla="val 10000"/>
          </a:avLst>
        </a:prstGeom>
        <a:solidFill>
          <a:schemeClr val="accent3">
            <a:lumMod val="20000"/>
            <a:lumOff val="80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u="sng" kern="1200">
              <a:solidFill>
                <a:schemeClr val="tx1"/>
              </a:solidFill>
            </a:rPr>
            <a:t>PEIMS Data from Prior Year PEIMS Summer</a:t>
          </a:r>
        </a:p>
        <a:p>
          <a:pPr marL="0" lvl="0" indent="0" algn="ctr" defTabSz="711200">
            <a:lnSpc>
              <a:spcPct val="90000"/>
            </a:lnSpc>
            <a:spcBef>
              <a:spcPct val="0"/>
            </a:spcBef>
            <a:spcAft>
              <a:spcPct val="35000"/>
            </a:spcAft>
            <a:buNone/>
          </a:pPr>
          <a:r>
            <a:rPr lang="en-US" sz="1200" u="none" kern="1200">
              <a:solidFill>
                <a:schemeClr val="tx1"/>
              </a:solidFill>
            </a:rPr>
            <a:t>(The promotion will automatically retrieve this data.)</a:t>
          </a:r>
        </a:p>
        <a:p>
          <a:pPr marL="0" lvl="0" indent="0" algn="ctr" defTabSz="711200">
            <a:lnSpc>
              <a:spcPct val="90000"/>
            </a:lnSpc>
            <a:spcBef>
              <a:spcPct val="0"/>
            </a:spcBef>
            <a:spcAft>
              <a:spcPct val="35000"/>
            </a:spcAft>
            <a:buNone/>
          </a:pPr>
          <a:r>
            <a:rPr lang="en-US" sz="1300" b="1" kern="1200">
              <a:solidFill>
                <a:schemeClr val="tx2"/>
              </a:solidFill>
            </a:rPr>
            <a:t>Student Basic Demographics</a:t>
          </a:r>
        </a:p>
        <a:p>
          <a:pPr marL="0" lvl="0" indent="0" algn="ctr" defTabSz="711200">
            <a:lnSpc>
              <a:spcPct val="90000"/>
            </a:lnSpc>
            <a:spcBef>
              <a:spcPct val="0"/>
            </a:spcBef>
            <a:spcAft>
              <a:spcPct val="35000"/>
            </a:spcAft>
            <a:buNone/>
          </a:pPr>
          <a:r>
            <a:rPr lang="en-US" sz="1300" b="1" kern="1200">
              <a:solidFill>
                <a:schemeClr val="tx2"/>
              </a:solidFill>
            </a:rPr>
            <a:t>Latest Effective Date (SPED)</a:t>
          </a:r>
        </a:p>
        <a:p>
          <a:pPr marL="0" lvl="0" indent="0" algn="ctr" defTabSz="711200">
            <a:lnSpc>
              <a:spcPct val="90000"/>
            </a:lnSpc>
            <a:spcBef>
              <a:spcPct val="0"/>
            </a:spcBef>
            <a:spcAft>
              <a:spcPct val="35000"/>
            </a:spcAft>
            <a:buNone/>
          </a:pPr>
          <a:r>
            <a:rPr lang="en-US" sz="1300" b="1" kern="1200">
              <a:solidFill>
                <a:schemeClr val="tx2"/>
              </a:solidFill>
            </a:rPr>
            <a:t>Instructional Setting Code</a:t>
          </a:r>
        </a:p>
        <a:p>
          <a:pPr marL="0" lvl="0" indent="0" algn="ctr" defTabSz="711200">
            <a:lnSpc>
              <a:spcPct val="90000"/>
            </a:lnSpc>
            <a:spcBef>
              <a:spcPct val="0"/>
            </a:spcBef>
            <a:spcAft>
              <a:spcPct val="35000"/>
            </a:spcAft>
            <a:buNone/>
          </a:pPr>
          <a:r>
            <a:rPr lang="en-US" sz="1300" b="1" kern="1200">
              <a:solidFill>
                <a:schemeClr val="tx2"/>
              </a:solidFill>
            </a:rPr>
            <a:t>Primary Disability Code</a:t>
          </a:r>
        </a:p>
      </dsp:txBody>
      <dsp:txXfrm>
        <a:off x="672109" y="1089982"/>
        <a:ext cx="4122339" cy="1522316"/>
      </dsp:txXfrm>
    </dsp:sp>
    <dsp:sp modelId="{FD1D8171-8805-4E37-BA8A-3824E613F6BF}">
      <dsp:nvSpPr>
        <dsp:cNvPr id="0" name=""/>
        <dsp:cNvSpPr/>
      </dsp:nvSpPr>
      <dsp:spPr>
        <a:xfrm>
          <a:off x="650380" y="3891101"/>
          <a:ext cx="4226422" cy="869867"/>
        </a:xfrm>
        <a:prstGeom prst="roundRect">
          <a:avLst>
            <a:gd name="adj" fmla="val 10000"/>
          </a:avLst>
        </a:prstGeom>
        <a:solidFill>
          <a:srgbClr val="F0D5CA"/>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u="sng" kern="1200">
              <a:solidFill>
                <a:schemeClr val="tx1"/>
              </a:solidFill>
            </a:rPr>
            <a:t>TSDS Collection</a:t>
          </a:r>
        </a:p>
        <a:p>
          <a:pPr marL="0" lvl="0" indent="0" algn="ctr" defTabSz="711200">
            <a:lnSpc>
              <a:spcPct val="90000"/>
            </a:lnSpc>
            <a:spcBef>
              <a:spcPct val="0"/>
            </a:spcBef>
            <a:spcAft>
              <a:spcPct val="35000"/>
            </a:spcAft>
            <a:buNone/>
          </a:pPr>
          <a:r>
            <a:rPr lang="en-US" sz="1300" b="1" kern="1200">
              <a:solidFill>
                <a:schemeClr val="tx2"/>
              </a:solidFill>
            </a:rPr>
            <a:t>Education Organization Interchange</a:t>
          </a:r>
          <a:endParaRPr lang="en-US" sz="1300" u="sng" kern="1200">
            <a:solidFill>
              <a:schemeClr val="tx1"/>
            </a:solidFill>
          </a:endParaRPr>
        </a:p>
        <a:p>
          <a:pPr marL="0" lvl="0" indent="0" algn="ctr" defTabSz="711200">
            <a:lnSpc>
              <a:spcPct val="90000"/>
            </a:lnSpc>
            <a:spcBef>
              <a:spcPct val="0"/>
            </a:spcBef>
            <a:spcAft>
              <a:spcPct val="35000"/>
            </a:spcAft>
            <a:buNone/>
          </a:pPr>
          <a:r>
            <a:rPr lang="en-US" sz="1300" b="1" kern="1200">
              <a:solidFill>
                <a:schemeClr val="tx2"/>
              </a:solidFill>
            </a:rPr>
            <a:t>Student Parent Interchange – Student and Parent Contact Information</a:t>
          </a:r>
        </a:p>
      </dsp:txBody>
      <dsp:txXfrm>
        <a:off x="675858" y="3916579"/>
        <a:ext cx="4175466" cy="818911"/>
      </dsp:txXfrm>
    </dsp:sp>
    <dsp:sp modelId="{88CDDA83-F183-4C3E-986A-6FF7B3D7CA84}">
      <dsp:nvSpPr>
        <dsp:cNvPr id="0" name=""/>
        <dsp:cNvSpPr/>
      </dsp:nvSpPr>
      <dsp:spPr>
        <a:xfrm>
          <a:off x="624731" y="2667006"/>
          <a:ext cx="4189513" cy="1219354"/>
        </a:xfrm>
        <a:prstGeom prst="roundRect">
          <a:avLst>
            <a:gd name="adj" fmla="val 10000"/>
          </a:avLst>
        </a:prstGeom>
        <a:solidFill>
          <a:srgbClr val="D9FBF4"/>
        </a:solidFill>
        <a:ln>
          <a:solidFill>
            <a:schemeClr val="bg1">
              <a:lumMod val="75000"/>
            </a:schemeClr>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u="sng" kern="1200">
            <a:solidFill>
              <a:schemeClr val="tx1"/>
            </a:solidFill>
          </a:endParaRPr>
        </a:p>
        <a:p>
          <a:pPr marL="0" lvl="0" indent="0" algn="ctr" defTabSz="711200">
            <a:lnSpc>
              <a:spcPct val="90000"/>
            </a:lnSpc>
            <a:spcBef>
              <a:spcPct val="0"/>
            </a:spcBef>
            <a:spcAft>
              <a:spcPct val="35000"/>
            </a:spcAft>
            <a:buNone/>
          </a:pPr>
          <a:endParaRPr lang="en-US" sz="1600" u="sng" kern="1200">
            <a:solidFill>
              <a:schemeClr val="tx1"/>
            </a:solidFill>
          </a:endParaRPr>
        </a:p>
        <a:p>
          <a:pPr marL="0" lvl="0" indent="0" algn="ctr" defTabSz="711200">
            <a:lnSpc>
              <a:spcPct val="90000"/>
            </a:lnSpc>
            <a:spcBef>
              <a:spcPct val="0"/>
            </a:spcBef>
            <a:spcAft>
              <a:spcPct val="35000"/>
            </a:spcAft>
            <a:buNone/>
          </a:pPr>
          <a:endParaRPr lang="en-US" sz="1600" u="sng" kern="1200">
            <a:solidFill>
              <a:schemeClr val="tx1"/>
            </a:solidFill>
          </a:endParaRPr>
        </a:p>
        <a:p>
          <a:pPr marL="0" lvl="0" indent="0" algn="ctr" defTabSz="711200">
            <a:lnSpc>
              <a:spcPct val="90000"/>
            </a:lnSpc>
            <a:spcBef>
              <a:spcPct val="0"/>
            </a:spcBef>
            <a:spcAft>
              <a:spcPct val="35000"/>
            </a:spcAft>
            <a:buNone/>
          </a:pPr>
          <a:r>
            <a:rPr lang="en-US" sz="1600" u="sng" kern="1200">
              <a:solidFill>
                <a:schemeClr val="tx1"/>
              </a:solidFill>
            </a:rPr>
            <a:t>PEIMS Fall Submission</a:t>
          </a:r>
        </a:p>
        <a:p>
          <a:pPr marL="0" lvl="0" indent="0" algn="ctr" defTabSz="711200">
            <a:lnSpc>
              <a:spcPct val="90000"/>
            </a:lnSpc>
            <a:spcBef>
              <a:spcPct val="0"/>
            </a:spcBef>
            <a:spcAft>
              <a:spcPct val="35000"/>
            </a:spcAft>
            <a:buNone/>
          </a:pPr>
          <a:r>
            <a:rPr lang="en-US" sz="1300" b="1" kern="1200">
              <a:solidFill>
                <a:schemeClr val="tx2"/>
              </a:solidFill>
            </a:rPr>
            <a:t>Education Organization Interchange</a:t>
          </a:r>
        </a:p>
        <a:p>
          <a:pPr marL="0" lvl="0" indent="0" algn="ctr" defTabSz="711200">
            <a:lnSpc>
              <a:spcPct val="90000"/>
            </a:lnSpc>
            <a:spcBef>
              <a:spcPct val="0"/>
            </a:spcBef>
            <a:spcAft>
              <a:spcPct val="35000"/>
            </a:spcAft>
            <a:buNone/>
          </a:pPr>
          <a:r>
            <a:rPr lang="en-US" sz="1300" b="1" kern="1200">
              <a:solidFill>
                <a:schemeClr val="tx2"/>
              </a:solidFill>
            </a:rPr>
            <a:t>Student Extension Interchange – Student Demographics</a:t>
          </a:r>
        </a:p>
        <a:p>
          <a:pPr marL="0" lvl="0" indent="0" algn="ctr" defTabSz="711200">
            <a:lnSpc>
              <a:spcPct val="90000"/>
            </a:lnSpc>
            <a:spcBef>
              <a:spcPct val="0"/>
            </a:spcBef>
            <a:spcAft>
              <a:spcPct val="35000"/>
            </a:spcAft>
            <a:buNone/>
          </a:pPr>
          <a:r>
            <a:rPr lang="en-US" sz="1300" b="1" kern="1200">
              <a:solidFill>
                <a:schemeClr val="tx2"/>
              </a:solidFill>
            </a:rPr>
            <a:t>Student Enrollment Interchange – Leaver Information with Military Enlistment Data</a:t>
          </a:r>
          <a:endParaRPr lang="en-US" sz="1100" b="1" kern="1200">
            <a:solidFill>
              <a:schemeClr val="tx2"/>
            </a:solidFill>
          </a:endParaRPr>
        </a:p>
      </dsp:txBody>
      <dsp:txXfrm>
        <a:off x="624731" y="2667006"/>
        <a:ext cx="4189513" cy="36580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71800" cy="466676"/>
          </a:xfrm>
          <a:prstGeom prst="rect">
            <a:avLst/>
          </a:prstGeom>
        </p:spPr>
        <p:txBody>
          <a:bodyPr vert="horz" lIns="91601" tIns="45802" rIns="91601" bIns="45802"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676"/>
          </a:xfrm>
          <a:prstGeom prst="rect">
            <a:avLst/>
          </a:prstGeom>
        </p:spPr>
        <p:txBody>
          <a:bodyPr vert="horz" lIns="91601" tIns="45802" rIns="91601" bIns="45802" rtlCol="0"/>
          <a:lstStyle>
            <a:lvl1pPr algn="r">
              <a:defRPr sz="1200"/>
            </a:lvl1pPr>
          </a:lstStyle>
          <a:p>
            <a:fld id="{A030672E-E987-4208-B802-497B74C6D590}" type="datetimeFigureOut">
              <a:rPr lang="en-US" smtClean="0"/>
              <a:pPr/>
              <a:t>9/26/2019</a:t>
            </a:fld>
            <a:endParaRPr lang="en-US"/>
          </a:p>
        </p:txBody>
      </p:sp>
      <p:sp>
        <p:nvSpPr>
          <p:cNvPr id="4" name="Footer Placeholder 3"/>
          <p:cNvSpPr>
            <a:spLocks noGrp="1"/>
          </p:cNvSpPr>
          <p:nvPr>
            <p:ph type="ftr" sz="quarter" idx="2"/>
          </p:nvPr>
        </p:nvSpPr>
        <p:spPr>
          <a:xfrm>
            <a:off x="4" y="8865226"/>
            <a:ext cx="2971800" cy="466676"/>
          </a:xfrm>
          <a:prstGeom prst="rect">
            <a:avLst/>
          </a:prstGeom>
        </p:spPr>
        <p:txBody>
          <a:bodyPr vert="horz" lIns="91601" tIns="45802" rIns="91601" bIns="45802"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65226"/>
            <a:ext cx="2971800" cy="466676"/>
          </a:xfrm>
          <a:prstGeom prst="rect">
            <a:avLst/>
          </a:prstGeom>
        </p:spPr>
        <p:txBody>
          <a:bodyPr vert="horz" lIns="91601" tIns="45802" rIns="91601" bIns="45802" rtlCol="0" anchor="b"/>
          <a:lstStyle>
            <a:lvl1pPr algn="r">
              <a:defRPr sz="1200"/>
            </a:lvl1pPr>
          </a:lstStyle>
          <a:p>
            <a:fld id="{563BF832-B673-4E9B-A5C5-DEC0860B5060}" type="slidenum">
              <a:rPr lang="en-US" smtClean="0"/>
              <a:pPr/>
              <a:t>‹#›</a:t>
            </a:fld>
            <a:endParaRPr lang="en-US"/>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71800" cy="466676"/>
          </a:xfrm>
          <a:prstGeom prst="rect">
            <a:avLst/>
          </a:prstGeom>
        </p:spPr>
        <p:txBody>
          <a:bodyPr vert="horz" lIns="91601" tIns="45802" rIns="91601" bIns="45802" rtlCol="0"/>
          <a:lstStyle>
            <a:lvl1pPr algn="l">
              <a:defRPr sz="1200"/>
            </a:lvl1pPr>
          </a:lstStyle>
          <a:p>
            <a:endParaRPr lang="en-US"/>
          </a:p>
        </p:txBody>
      </p:sp>
      <p:sp>
        <p:nvSpPr>
          <p:cNvPr id="3" name="Date Placeholder 2"/>
          <p:cNvSpPr>
            <a:spLocks noGrp="1"/>
          </p:cNvSpPr>
          <p:nvPr>
            <p:ph type="dt" idx="1"/>
          </p:nvPr>
        </p:nvSpPr>
        <p:spPr>
          <a:xfrm>
            <a:off x="3884614" y="0"/>
            <a:ext cx="2971800" cy="466676"/>
          </a:xfrm>
          <a:prstGeom prst="rect">
            <a:avLst/>
          </a:prstGeom>
        </p:spPr>
        <p:txBody>
          <a:bodyPr vert="horz" lIns="91601" tIns="45802" rIns="91601" bIns="45802" rtlCol="0"/>
          <a:lstStyle>
            <a:lvl1pPr algn="r">
              <a:defRPr sz="1200"/>
            </a:lvl1pPr>
          </a:lstStyle>
          <a:p>
            <a:fld id="{DB0EB5D8-2522-4108-8D60-F7CA4D8873A0}" type="datetimeFigureOut">
              <a:rPr lang="en-US" smtClean="0"/>
              <a:pPr/>
              <a:t>9/26/2019</a:t>
            </a:fld>
            <a:endParaRPr lang="en-US"/>
          </a:p>
        </p:txBody>
      </p:sp>
      <p:sp>
        <p:nvSpPr>
          <p:cNvPr id="4" name="Slide Image Placeholder 3"/>
          <p:cNvSpPr>
            <a:spLocks noGrp="1" noRot="1" noChangeAspect="1"/>
          </p:cNvSpPr>
          <p:nvPr>
            <p:ph type="sldImg" idx="2"/>
          </p:nvPr>
        </p:nvSpPr>
        <p:spPr>
          <a:xfrm>
            <a:off x="1096963" y="700088"/>
            <a:ext cx="4664075" cy="3498850"/>
          </a:xfrm>
          <a:prstGeom prst="rect">
            <a:avLst/>
          </a:prstGeom>
          <a:noFill/>
          <a:ln w="12700">
            <a:solidFill>
              <a:prstClr val="black"/>
            </a:solidFill>
          </a:ln>
        </p:spPr>
        <p:txBody>
          <a:bodyPr vert="horz" lIns="91601" tIns="45802" rIns="91601" bIns="45802" rtlCol="0" anchor="ctr"/>
          <a:lstStyle/>
          <a:p>
            <a:endParaRPr lang="en-US"/>
          </a:p>
        </p:txBody>
      </p:sp>
      <p:sp>
        <p:nvSpPr>
          <p:cNvPr id="5" name="Notes Placeholder 4"/>
          <p:cNvSpPr>
            <a:spLocks noGrp="1"/>
          </p:cNvSpPr>
          <p:nvPr>
            <p:ph type="body" sz="quarter" idx="3"/>
          </p:nvPr>
        </p:nvSpPr>
        <p:spPr>
          <a:xfrm>
            <a:off x="685800" y="4433425"/>
            <a:ext cx="5486400" cy="4200085"/>
          </a:xfrm>
          <a:prstGeom prst="rect">
            <a:avLst/>
          </a:prstGeom>
        </p:spPr>
        <p:txBody>
          <a:bodyPr vert="horz" lIns="91601" tIns="45802" rIns="91601" bIns="4580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65226"/>
            <a:ext cx="2971800" cy="466676"/>
          </a:xfrm>
          <a:prstGeom prst="rect">
            <a:avLst/>
          </a:prstGeom>
        </p:spPr>
        <p:txBody>
          <a:bodyPr vert="horz" lIns="91601" tIns="45802" rIns="91601" bIns="45802"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65226"/>
            <a:ext cx="2971800" cy="466676"/>
          </a:xfrm>
          <a:prstGeom prst="rect">
            <a:avLst/>
          </a:prstGeom>
        </p:spPr>
        <p:txBody>
          <a:bodyPr vert="horz" lIns="91601" tIns="45802" rIns="91601" bIns="45802" rtlCol="0" anchor="b"/>
          <a:lstStyle>
            <a:lvl1pPr algn="r">
              <a:defRPr sz="1200"/>
            </a:lvl1pPr>
          </a:lstStyle>
          <a:p>
            <a:fld id="{7872E534-9B96-469B-99C0-8551271B58B1}" type="slidenum">
              <a:rPr lang="en-US" smtClean="0"/>
              <a:pPr/>
              <a:t>‹#›</a:t>
            </a:fld>
            <a:endParaRPr lang="en-US"/>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28803" indent="-228803" defTabSz="901381">
              <a:spcBef>
                <a:spcPct val="0"/>
              </a:spcBef>
              <a:defRPr/>
            </a:pPr>
            <a:endParaRPr lang="en-US" b="1">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2573347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10</a:t>
            </a:fld>
            <a:endParaRPr lang="en-US"/>
          </a:p>
        </p:txBody>
      </p:sp>
    </p:spTree>
    <p:extLst>
      <p:ext uri="{BB962C8B-B14F-4D97-AF65-F5344CB8AC3E}">
        <p14:creationId xmlns:p14="http://schemas.microsoft.com/office/powerpoint/2010/main" val="432369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files obtained from the SIS</a:t>
            </a:r>
          </a:p>
        </p:txBody>
      </p:sp>
      <p:sp>
        <p:nvSpPr>
          <p:cNvPr id="4" name="Slide Number Placeholder 3"/>
          <p:cNvSpPr>
            <a:spLocks noGrp="1"/>
          </p:cNvSpPr>
          <p:nvPr>
            <p:ph type="sldNum" sz="quarter" idx="5"/>
          </p:nvPr>
        </p:nvSpPr>
        <p:spPr/>
        <p:txBody>
          <a:bodyPr/>
          <a:lstStyle/>
          <a:p>
            <a:fld id="{7872E534-9B96-469B-99C0-8551271B58B1}" type="slidenum">
              <a:rPr lang="en-US" smtClean="0"/>
              <a:pPr/>
              <a:t>12</a:t>
            </a:fld>
            <a:endParaRPr lang="en-US"/>
          </a:p>
        </p:txBody>
      </p:sp>
    </p:spTree>
    <p:extLst>
      <p:ext uri="{BB962C8B-B14F-4D97-AF65-F5344CB8AC3E}">
        <p14:creationId xmlns:p14="http://schemas.microsoft.com/office/powerpoint/2010/main" val="459602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9835" indent="-169835"/>
            <a:r>
              <a:rPr lang="en-US" dirty="0"/>
              <a:t>When promoting and validating for SPPI-14 it is best at this time to promote/validate all categories and subcategories</a:t>
            </a:r>
            <a:r>
              <a:rPr lang="en-US"/>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3073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Promote – pulls the Summer PEIMS data and the TSDS data into CCDM from the ODS.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1116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option to select individual categories BUT for SPPI-14 you should always promote All Categories.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07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submittal the data moves to what is called the ODS (Operational Data Store).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677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2506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Promotion Name, Scheduled by, Scheduled at, Status, and Error Report columns.</a:t>
            </a:r>
          </a:p>
          <a:p>
            <a:r>
              <a:rPr lang="en-US" dirty="0"/>
              <a:t>Sort functions.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8189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71616"/>
                </a:solidFill>
                <a:effectLst/>
                <a:uLnTx/>
                <a:uFillTx/>
                <a:latin typeface="Tw Cen MT"/>
                <a:ea typeface="+mn-ea"/>
                <a:cs typeface="+mn-cs"/>
              </a:rPr>
              <a:t>Click on View in the Error Report column to view all errors for this promotion.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2943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81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Analogy of TSDS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3588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time errors are found they must be resolved in the SIS and the whole process begins again. (Slide 11)</a:t>
            </a:r>
          </a:p>
          <a:p>
            <a:r>
              <a:rPr lang="en-US" dirty="0"/>
              <a:t>	(1) TSDS Data Loader extracts from the SIS.</a:t>
            </a:r>
          </a:p>
          <a:p>
            <a:r>
              <a:rPr lang="en-US" dirty="0"/>
              <a:t>	(2) TSDS Data Loader loads the newly extracted XML files into the </a:t>
            </a:r>
            <a:r>
              <a:rPr lang="en-US" dirty="0" err="1"/>
              <a:t>eDM</a:t>
            </a:r>
            <a:r>
              <a:rPr lang="en-US" dirty="0"/>
              <a:t> and verifies the ODS was updated.</a:t>
            </a:r>
          </a:p>
          <a:p>
            <a:r>
              <a:rPr lang="en-US" dirty="0"/>
              <a:t>	(3) Next, staff will promote the data to the CCDM, check the errors, validate the data, check errors, and finally complete the submission.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1822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Rules are executed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8142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Submittal the files will go through Business Rules Validation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6915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8674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Data Promotion Name, Scheduled by, Scheduled at, Status, and Error Report columns.</a:t>
            </a:r>
          </a:p>
          <a:p>
            <a:r>
              <a:rPr lang="en-US" dirty="0"/>
              <a:t>Sort functions.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9365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0508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Evaluate these errors and discuss resolution steps.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2475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Run icon to generate report.</a:t>
            </a:r>
          </a:p>
          <a:p>
            <a:endParaRPr lang="en-US" dirty="0"/>
          </a:p>
          <a:p>
            <a:r>
              <a:rPr lang="en-US" dirty="0"/>
              <a:t>Start early validating and reviewing the report. Might consider running report by campus and ask the campus SPED staff to verify.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3855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for entire LEA or by campus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7802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Status will show “In Progress” while the report is being generated.</a:t>
            </a:r>
          </a:p>
          <a:p>
            <a:r>
              <a:rPr lang="en-US" dirty="0"/>
              <a:t>“Download” will indicate the report is ready.  Click Download to view the report.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8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Technical data loading staff at the LEA will extract the data for the SIS and load it via eDM for all collections, validate the data, and then verify that the data loaded into the ODS.</a:t>
            </a:r>
          </a:p>
          <a:p>
            <a:r>
              <a:rPr lang="en-US" b="1" dirty="0"/>
              <a:t>The Special Program Staff will then promote the data which will pull the data from the ODS into the applicable Data Mart where the submission will be validated, reports checked, and completed.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1229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all students who should have one of the five leaver codes (01, 24, 88, 90, or 98) are listed on the report.</a:t>
            </a:r>
          </a:p>
          <a:p>
            <a:r>
              <a:rPr lang="en-US" dirty="0"/>
              <a:t>01 – Graduated</a:t>
            </a:r>
          </a:p>
          <a:p>
            <a:r>
              <a:rPr lang="en-US" dirty="0"/>
              <a:t>24 – Entered college and is working towards an Associate’s or Bachelor’s degree</a:t>
            </a:r>
          </a:p>
          <a:p>
            <a:r>
              <a:rPr lang="en-US" dirty="0"/>
              <a:t>88 – Court ordered to GED program, has not earned a GED</a:t>
            </a:r>
          </a:p>
          <a:p>
            <a:r>
              <a:rPr lang="en-US" dirty="0"/>
              <a:t>90 – Graduated from another state under provisions of the Interstate Compact on Educational opportunity for Military Children</a:t>
            </a:r>
          </a:p>
          <a:p>
            <a:r>
              <a:rPr lang="en-US" dirty="0"/>
              <a:t>98 – Other (dropped out)</a:t>
            </a:r>
          </a:p>
          <a:p>
            <a:endParaRPr lang="en-US" dirty="0"/>
          </a:p>
          <a:p>
            <a:pPr lvl="0"/>
            <a:r>
              <a:rPr lang="en-US" b="1" dirty="0"/>
              <a:t>Contact priority code will determine which parent is listed as the Primary and which is the Secondary.</a:t>
            </a:r>
          </a:p>
          <a:p>
            <a:pPr lvl="0"/>
            <a:r>
              <a:rPr lang="en-US" b="1" dirty="0"/>
              <a:t>Reporting address </a:t>
            </a:r>
            <a:r>
              <a:rPr lang="en-US" dirty="0"/>
              <a:t>– Priority (1) Mailing, (2) Home, (3) Physical</a:t>
            </a:r>
          </a:p>
          <a:p>
            <a:pPr lvl="0"/>
            <a:r>
              <a:rPr lang="en-US" b="1" dirty="0"/>
              <a:t>Telephone</a:t>
            </a:r>
            <a:r>
              <a:rPr lang="en-US" dirty="0"/>
              <a:t> – Priority (1) Home, (2) Mobile, (3) Work, (4) Emergency 1, (5) Emergency 2, (6) Unlisted</a:t>
            </a:r>
          </a:p>
          <a:p>
            <a:pPr lvl="0"/>
            <a:r>
              <a:rPr lang="en-US" b="1" dirty="0"/>
              <a:t>Email</a:t>
            </a:r>
            <a:r>
              <a:rPr lang="en-US" dirty="0"/>
              <a:t> – Priority (1) Home/Personal, (2) Work, (3) Organization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2830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7043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35" indent="-169835"/>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1899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4673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4921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errors are resolved and the reports are reviewed, click on “Complete”, check box, and click “Confirm”.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0314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2462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75">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0173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99700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41</a:t>
            </a:fld>
            <a:endParaRPr lang="en-US"/>
          </a:p>
        </p:txBody>
      </p:sp>
    </p:spTree>
    <p:extLst>
      <p:ext uri="{BB962C8B-B14F-4D97-AF65-F5344CB8AC3E}">
        <p14:creationId xmlns:p14="http://schemas.microsoft.com/office/powerpoint/2010/main" val="313586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4</a:t>
            </a:fld>
            <a:endParaRPr lang="en-US"/>
          </a:p>
        </p:txBody>
      </p:sp>
    </p:spTree>
    <p:extLst>
      <p:ext uri="{BB962C8B-B14F-4D97-AF65-F5344CB8AC3E}">
        <p14:creationId xmlns:p14="http://schemas.microsoft.com/office/powerpoint/2010/main" val="26050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Please work with the current TIMS Champions at your ESC prior to the October training.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6033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9835" marR="0" lvl="0" indent="-169835" algn="l" defTabSz="914400" rtl="0" eaLnBrk="1" fontAlgn="auto" latinLnBrk="0" hangingPunct="1">
              <a:lnSpc>
                <a:spcPct val="100000"/>
              </a:lnSpc>
              <a:spcBef>
                <a:spcPts val="0"/>
              </a:spcBef>
              <a:spcAft>
                <a:spcPts val="0"/>
              </a:spcAft>
              <a:buClrTx/>
              <a:buSzTx/>
              <a:buFontTx/>
              <a:buNone/>
              <a:tabLst/>
              <a:defRPr/>
            </a:pPr>
            <a:r>
              <a:rPr lang="en-US"/>
              <a:t>The DURG will be updated to include new tables that are being added to some of the Deletes.</a:t>
            </a:r>
          </a:p>
          <a:p>
            <a:pPr marL="169835" marR="0" lvl="0" indent="-169835" algn="l" defTabSz="914400" rtl="0" eaLnBrk="1" fontAlgn="auto" latinLnBrk="0" hangingPunct="1">
              <a:lnSpc>
                <a:spcPct val="100000"/>
              </a:lnSpc>
              <a:spcBef>
                <a:spcPts val="0"/>
              </a:spcBef>
              <a:spcAft>
                <a:spcPts val="0"/>
              </a:spcAft>
              <a:buClrTx/>
              <a:buSzTx/>
              <a:buFontTx/>
              <a:buNone/>
              <a:tabLst/>
              <a:defRPr/>
            </a:pPr>
            <a:r>
              <a:rPr lang="en-US"/>
              <a:t>Consider showing navigating to KB article if time allows.</a:t>
            </a:r>
          </a:p>
          <a:p>
            <a:pPr marL="169835" marR="0" lvl="0" indent="-169835" algn="l" defTabSz="914400" rtl="0" eaLnBrk="1" fontAlgn="auto" latinLnBrk="0" hangingPunct="1">
              <a:lnSpc>
                <a:spcPct val="100000"/>
              </a:lnSpc>
              <a:spcBef>
                <a:spcPts val="0"/>
              </a:spcBef>
              <a:spcAft>
                <a:spcPts val="0"/>
              </a:spcAft>
              <a:buClrTx/>
              <a:buSzTx/>
              <a:buFontTx/>
              <a:buNone/>
              <a:tabLst/>
              <a:defRPr/>
            </a:pPr>
            <a:endParaRPr lang="en-US"/>
          </a:p>
          <a:p>
            <a:pPr marL="169835" indent="-169835"/>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2739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501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 is our timeline for SPPI-14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2659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FF0000"/>
                </a:solidFill>
              </a:rPr>
              <a:t>From PY PEIMS Summer    </a:t>
            </a:r>
            <a:r>
              <a:rPr lang="en-US"/>
              <a:t>For 2019-20 the </a:t>
            </a:r>
            <a:r>
              <a:rPr lang="en-US" u="sng"/>
              <a:t>Primary Disability Code </a:t>
            </a:r>
            <a:r>
              <a:rPr lang="en-US"/>
              <a:t>will be retrieved from the discipline and/or restraint event data as reported in the 2018-19 PEIMS Summer submission. The latest disciplinary incident or restraint event will be used.      If the student does not have a disciplinary incident or restraint event the primary disability code will be blank.</a:t>
            </a:r>
          </a:p>
          <a:p>
            <a:r>
              <a:rPr lang="en-US"/>
              <a:t>Also for 2019-20, the </a:t>
            </a:r>
            <a:r>
              <a:rPr lang="en-US" u="sng"/>
              <a:t>Instructional Setting Code </a:t>
            </a:r>
            <a:r>
              <a:rPr lang="en-US"/>
              <a:t>will be retrieved from Special Education Attendance using the max attendance reporting period on 2018-19 PEIMS Summer submission. </a:t>
            </a:r>
          </a:p>
          <a:p>
            <a:endParaRPr lang="en-US"/>
          </a:p>
          <a:p>
            <a:r>
              <a:rPr lang="en-US"/>
              <a:t>Beginning in 2020-21 this data will be retrieved from the Special Education Program complex type on the prior year PEIMS Summer submission. </a:t>
            </a:r>
            <a:r>
              <a:rPr lang="en-US" b="1"/>
              <a:t>SPED </a:t>
            </a:r>
            <a:r>
              <a:rPr lang="en-US" b="1" err="1"/>
              <a:t>Pgm</a:t>
            </a:r>
            <a:r>
              <a:rPr lang="en-US" b="1"/>
              <a:t> complex type added to PEIMS Summer</a:t>
            </a:r>
            <a:r>
              <a:rPr lang="en-US"/>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0851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8857" marR="0" lvl="0" indent="-168857" algn="l" defTabSz="909136" rtl="0" eaLnBrk="1" fontAlgn="auto" latinLnBrk="0" hangingPunct="1">
              <a:lnSpc>
                <a:spcPct val="100000"/>
              </a:lnSpc>
              <a:spcBef>
                <a:spcPts val="0"/>
              </a:spcBef>
              <a:spcAft>
                <a:spcPts val="0"/>
              </a:spcAft>
              <a:buClrTx/>
              <a:buSzTx/>
              <a:buFontTx/>
              <a:buNone/>
              <a:tabLst/>
              <a:defRPr/>
            </a:pPr>
            <a:r>
              <a:rPr lang="en-US" dirty="0"/>
              <a:t>You will need to request access to the TSDS Portal and then request the TEAL roles you will need for the submission. When you request these roles you will  need to request them for one of your LEA and obtain files from that LEA to load into the system. </a:t>
            </a:r>
          </a:p>
          <a:p>
            <a:pPr marL="168857" indent="-168857" defTabSz="909136">
              <a:defRPr/>
            </a:pPr>
            <a:endParaRPr lang="en-US" dirty="0"/>
          </a:p>
          <a:p>
            <a:pPr marL="168857" indent="-168857"/>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8886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9835" indent="-169835"/>
            <a:r>
              <a:rPr lang="en-US" dirty="0"/>
              <a:t>In order for you to submit the SPPI-14 submission, you can begin requesting Core roles for SPPI-14.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0409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9835" indent="-169835"/>
            <a:r>
              <a:rPr lang="en-US" dirty="0"/>
              <a:t>Continued…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6988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Click to 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63152F93-F9CE-49FE-95D8-00623B523124}"/>
              </a:ext>
            </a:extLst>
          </p:cNvPr>
          <p:cNvSpPr/>
          <p:nvPr/>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4938150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42884908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1" name="Picture 10" descr="TSDS Logo_Reversed_notext.png"/>
          <p:cNvPicPr>
            <a:picLocks noChangeAspect="1"/>
          </p:cNvPicPr>
          <p:nvPr userDrawn="1"/>
        </p:nvPicPr>
        <p:blipFill>
          <a:blip r:embed="rId2" cstate="print"/>
          <a:stretch>
            <a:fillRect/>
          </a:stretch>
        </p:blipFill>
        <p:spPr>
          <a:xfrm>
            <a:off x="152400" y="152400"/>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sp>
        <p:nvSpPr>
          <p:cNvPr id="5" name="Date Placeholder 13"/>
          <p:cNvSpPr>
            <a:spLocks noGrp="1"/>
          </p:cNvSpPr>
          <p:nvPr>
            <p:ph type="dt" sz="half" idx="2"/>
          </p:nvPr>
        </p:nvSpPr>
        <p:spPr>
          <a:xfrm>
            <a:off x="3962400" y="6248400"/>
            <a:ext cx="4800601" cy="365125"/>
          </a:xfrm>
          <a:prstGeom prst="rect">
            <a:avLst/>
          </a:prstGeom>
        </p:spPr>
        <p:txBody>
          <a:bodyPr vert="horz" anchor="ctr" anchorCtr="0"/>
          <a:lstStyle>
            <a:lvl1pPr algn="r" eaLnBrk="1" latinLnBrk="0" hangingPunct="1">
              <a:defRPr kumimoji="0" sz="800" baseline="0">
                <a:solidFill>
                  <a:schemeClr val="tx2"/>
                </a:solidFill>
              </a:defRPr>
            </a:lvl1pPr>
          </a:lstStyle>
          <a:p>
            <a:r>
              <a:rPr lang="en-US" dirty="0"/>
              <a:t>Copyright © 2017- 2018 Texas Education Agency. All rights reserved. TEA confidential and proprietary.</a:t>
            </a:r>
          </a:p>
          <a:p>
            <a:endParaRPr lang="en-US" dirty="0"/>
          </a:p>
        </p:txBody>
      </p:sp>
    </p:spTree>
    <p:extLst>
      <p:ext uri="{BB962C8B-B14F-4D97-AF65-F5344CB8AC3E}">
        <p14:creationId xmlns:p14="http://schemas.microsoft.com/office/powerpoint/2010/main" val="3122245158"/>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3962400" y="6248400"/>
            <a:ext cx="4800601" cy="365125"/>
          </a:xfrm>
          <a:prstGeom prst="rect">
            <a:avLst/>
          </a:prstGeom>
        </p:spPr>
        <p:txBody>
          <a:bodyPr rtlCol="0"/>
          <a:lstStyle/>
          <a:p>
            <a:endParaRPr lang="en-US" dirty="0"/>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dirty="0"/>
          </a:p>
        </p:txBody>
      </p:sp>
      <p:sp>
        <p:nvSpPr>
          <p:cNvPr id="12" name="Footer Placeholder 11"/>
          <p:cNvSpPr>
            <a:spLocks noGrp="1"/>
          </p:cNvSpPr>
          <p:nvPr>
            <p:ph type="ftr" sz="quarter" idx="17"/>
          </p:nvPr>
        </p:nvSpPr>
        <p:spPr>
          <a:xfrm>
            <a:off x="609600" y="6262061"/>
            <a:ext cx="5421083" cy="365125"/>
          </a:xfrm>
          <a:prstGeom prst="rect">
            <a:avLst/>
          </a:prstGeom>
        </p:spPr>
        <p:txBody>
          <a:bodyPr rtlCol="0"/>
          <a:lstStyle/>
          <a:p>
            <a:endParaRPr lang="en-US" dirty="0"/>
          </a:p>
        </p:txBody>
      </p:sp>
      <p:sp>
        <p:nvSpPr>
          <p:cNvPr id="7" name="Date Placeholder 13"/>
          <p:cNvSpPr txBox="1">
            <a:spLocks/>
          </p:cNvSpPr>
          <p:nvPr userDrawn="1"/>
        </p:nvSpPr>
        <p:spPr>
          <a:xfrm>
            <a:off x="4114800" y="6400800"/>
            <a:ext cx="4800601" cy="365125"/>
          </a:xfrm>
          <a:prstGeom prst="rect">
            <a:avLst/>
          </a:prstGeom>
        </p:spPr>
        <p:txBody>
          <a:bodyPr vert="horz" anchor="ctr" anchorCtr="0"/>
          <a:lstStyle>
            <a:defPPr>
              <a:defRPr lang="en-US"/>
            </a:defPPr>
            <a:lvl1pPr marL="0" algn="r" defTabSz="914400" rtl="0" eaLnBrk="1" latinLnBrk="0" hangingPunct="1">
              <a:defRPr kumimoji="0" sz="8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2017-2018 Texas Education Agency. All rights reserved. TEA confidential and proprietary.</a:t>
            </a:r>
          </a:p>
          <a:p>
            <a:endParaRPr lang="en-US" dirty="0"/>
          </a:p>
        </p:txBody>
      </p:sp>
    </p:spTree>
    <p:extLst>
      <p:ext uri="{BB962C8B-B14F-4D97-AF65-F5344CB8AC3E}">
        <p14:creationId xmlns:p14="http://schemas.microsoft.com/office/powerpoint/2010/main" val="42056579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3962400" y="6248400"/>
            <a:ext cx="4800601" cy="365125"/>
          </a:xfrm>
          <a:prstGeom prst="rect">
            <a:avLst/>
          </a:prstGeom>
        </p:spPr>
        <p:txBody>
          <a:bodyPr rtlCol="0"/>
          <a:lstStyle/>
          <a:p>
            <a:endParaRPr lang="en-US" dirty="0"/>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dirty="0"/>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dirty="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9" name="Date Placeholder 13"/>
          <p:cNvSpPr txBox="1">
            <a:spLocks/>
          </p:cNvSpPr>
          <p:nvPr userDrawn="1"/>
        </p:nvSpPr>
        <p:spPr>
          <a:xfrm>
            <a:off x="4114800" y="6400800"/>
            <a:ext cx="4800601" cy="365125"/>
          </a:xfrm>
          <a:prstGeom prst="rect">
            <a:avLst/>
          </a:prstGeom>
        </p:spPr>
        <p:txBody>
          <a:bodyPr vert="horz" anchor="ctr" anchorCtr="0"/>
          <a:lstStyle>
            <a:defPPr>
              <a:defRPr lang="en-US"/>
            </a:defPPr>
            <a:lvl1pPr marL="0" algn="r" defTabSz="914400" rtl="0" eaLnBrk="1" latinLnBrk="0" hangingPunct="1">
              <a:defRPr kumimoji="0" sz="8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2017-2018 Texas Education Agency. All rights reserved. TEA confidential and proprietary.</a:t>
            </a:r>
          </a:p>
          <a:p>
            <a:endParaRPr lang="en-US" dirty="0"/>
          </a:p>
        </p:txBody>
      </p:sp>
    </p:spTree>
    <p:extLst>
      <p:ext uri="{BB962C8B-B14F-4D97-AF65-F5344CB8AC3E}">
        <p14:creationId xmlns:p14="http://schemas.microsoft.com/office/powerpoint/2010/main" val="18340237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962400" y="6248400"/>
            <a:ext cx="4800601" cy="365125"/>
          </a:xfrm>
          <a:prstGeom prst="rect">
            <a:avLst/>
          </a:prstGeom>
        </p:spPr>
        <p:txBody>
          <a:bodyPr/>
          <a:lstStyle/>
          <a:p>
            <a:endParaRPr lang="en-US" dirty="0"/>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dirty="0"/>
          </a:p>
        </p:txBody>
      </p:sp>
      <p:sp>
        <p:nvSpPr>
          <p:cNvPr id="6" name="Date Placeholder 13"/>
          <p:cNvSpPr txBox="1">
            <a:spLocks/>
          </p:cNvSpPr>
          <p:nvPr userDrawn="1"/>
        </p:nvSpPr>
        <p:spPr>
          <a:xfrm>
            <a:off x="4114800" y="6400800"/>
            <a:ext cx="4800601" cy="365125"/>
          </a:xfrm>
          <a:prstGeom prst="rect">
            <a:avLst/>
          </a:prstGeom>
        </p:spPr>
        <p:txBody>
          <a:bodyPr vert="horz" anchor="ctr" anchorCtr="0"/>
          <a:lstStyle>
            <a:defPPr>
              <a:defRPr lang="en-US"/>
            </a:defPPr>
            <a:lvl1pPr marL="0" algn="r" defTabSz="914400" rtl="0" eaLnBrk="1" latinLnBrk="0" hangingPunct="1">
              <a:defRPr kumimoji="0" sz="8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2017-2018 Texas Education Agency. All rights reserved. TEA confidential and proprietary.</a:t>
            </a:r>
          </a:p>
          <a:p>
            <a:endParaRPr lang="en-US" dirty="0"/>
          </a:p>
        </p:txBody>
      </p:sp>
    </p:spTree>
    <p:extLst>
      <p:ext uri="{BB962C8B-B14F-4D97-AF65-F5344CB8AC3E}">
        <p14:creationId xmlns:p14="http://schemas.microsoft.com/office/powerpoint/2010/main" val="120354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1676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5" name="Picture 4" descr="Logo no tag.png"/>
          <p:cNvPicPr>
            <a:picLocks noChangeAspect="1"/>
          </p:cNvPicPr>
          <p:nvPr userDrawn="1"/>
        </p:nvPicPr>
        <p:blipFill>
          <a:blip r:embed="rId2" cstate="print"/>
          <a:stretch>
            <a:fillRect/>
          </a:stretch>
        </p:blipFill>
        <p:spPr>
          <a:xfrm>
            <a:off x="7793824"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dirty="0"/>
              <a:t>Click to edit Master title style</a:t>
            </a:r>
          </a:p>
        </p:txBody>
      </p:sp>
      <p:sp>
        <p:nvSpPr>
          <p:cNvPr id="8" name="Date Placeholder 13"/>
          <p:cNvSpPr txBox="1">
            <a:spLocks/>
          </p:cNvSpPr>
          <p:nvPr userDrawn="1"/>
        </p:nvSpPr>
        <p:spPr>
          <a:xfrm>
            <a:off x="3962400" y="6248400"/>
            <a:ext cx="4800601" cy="365125"/>
          </a:xfrm>
          <a:prstGeom prst="rect">
            <a:avLst/>
          </a:prstGeom>
        </p:spPr>
        <p:txBody>
          <a:bodyPr vert="horz" anchor="ctr" anchorCtr="0"/>
          <a:lstStyle>
            <a:defPPr>
              <a:defRPr lang="en-US"/>
            </a:defPPr>
            <a:lvl1pPr marL="0" algn="r" defTabSz="914400" rtl="0" eaLnBrk="1" latinLnBrk="0" hangingPunct="1">
              <a:defRPr kumimoji="0" sz="8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a:p>
            <a:endParaRPr lang="en-US" dirty="0"/>
          </a:p>
          <a:p>
            <a:r>
              <a:rPr lang="en-US" dirty="0"/>
              <a:t>Copyright © 2017-2018 Texas Education Agency. All rights reserved. TEA confidential and proprietary.</a:t>
            </a:r>
          </a:p>
          <a:p>
            <a:endParaRPr lang="en-US" dirty="0"/>
          </a:p>
        </p:txBody>
      </p:sp>
    </p:spTree>
    <p:extLst>
      <p:ext uri="{BB962C8B-B14F-4D97-AF65-F5344CB8AC3E}">
        <p14:creationId xmlns:p14="http://schemas.microsoft.com/office/powerpoint/2010/main" val="16148407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3962400" y="6248400"/>
            <a:ext cx="4800601" cy="365125"/>
          </a:xfrm>
          <a:prstGeom prst="rect">
            <a:avLst/>
          </a:prstGeom>
        </p:spPr>
        <p:txBody>
          <a:bodyPr/>
          <a:lstStyle/>
          <a:p>
            <a:endParaRPr lang="en-US" dirty="0"/>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dirty="0"/>
              <a:t>Click to edit Master title style</a:t>
            </a:r>
          </a:p>
        </p:txBody>
      </p:sp>
      <p:sp>
        <p:nvSpPr>
          <p:cNvPr id="8" name="Date Placeholder 13"/>
          <p:cNvSpPr txBox="1">
            <a:spLocks/>
          </p:cNvSpPr>
          <p:nvPr userDrawn="1"/>
        </p:nvSpPr>
        <p:spPr>
          <a:xfrm>
            <a:off x="4114800" y="6400800"/>
            <a:ext cx="4800601" cy="365125"/>
          </a:xfrm>
          <a:prstGeom prst="rect">
            <a:avLst/>
          </a:prstGeom>
        </p:spPr>
        <p:txBody>
          <a:bodyPr vert="horz" anchor="ctr" anchorCtr="0"/>
          <a:lstStyle>
            <a:defPPr>
              <a:defRPr lang="en-US"/>
            </a:defPPr>
            <a:lvl1pPr marL="0" algn="r" defTabSz="914400" rtl="0" eaLnBrk="1" latinLnBrk="0" hangingPunct="1">
              <a:defRPr kumimoji="0" sz="8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2017-2018 Texas Education Agency. All rights reserved. TEA confidential and proprietary.</a:t>
            </a:r>
          </a:p>
          <a:p>
            <a:endParaRPr lang="en-US" dirty="0"/>
          </a:p>
        </p:txBody>
      </p:sp>
    </p:spTree>
    <p:extLst>
      <p:ext uri="{BB962C8B-B14F-4D97-AF65-F5344CB8AC3E}">
        <p14:creationId xmlns:p14="http://schemas.microsoft.com/office/powerpoint/2010/main" val="1855719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37963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459372806"/>
      </p:ext>
    </p:extLst>
  </p:cSld>
  <p:clrMapOvr>
    <a:overrideClrMapping bg1="dk1" tx1="lt1" bg2="dk2" tx2="lt2" accent1="accent1" accent2="accent2" accent3="accent3" accent4="accent4" accent5="accent5" accent6="accent6" hlink="hlink" folHlink="folHlink"/>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5037DA4-2335-4A87-8586-64B2BAB08211}" type="slidenum">
              <a:rPr lang="en-US" smtClean="0"/>
              <a:pPr/>
              <a:t>‹#›</a:t>
            </a:fld>
            <a:endParaRPr lang="en-US"/>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4291332175"/>
      </p:ext>
    </p:extLst>
  </p:cSld>
  <p:clrMapOvr>
    <a:overrideClrMapping bg1="lt1" tx1="dk1" bg2="lt2" tx2="dk2" accent1="accent1" accent2="accent2" accent3="accent3" accent4="accent4" accent5="accent5" accent6="accent6" hlink="hlink" folHlink="folHlink"/>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TSDS Logo_Reversed_notext.png"/>
          <p:cNvPicPr>
            <a:picLocks noChangeAspect="1"/>
          </p:cNvPicPr>
          <p:nvPr userDrawn="1"/>
        </p:nvPicPr>
        <p:blipFill>
          <a:blip r:embed="rId2" cstate="print"/>
          <a:stretch>
            <a:fillRect/>
          </a:stretch>
        </p:blipFill>
        <p:spPr>
          <a:xfrm>
            <a:off x="152400" y="152400"/>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1676400" cy="365125"/>
          </a:xfrm>
        </p:spPr>
        <p:txBody>
          <a:bodyPr/>
          <a:lstStyle/>
          <a:p>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4" y="5892800"/>
            <a:ext cx="1223176" cy="762000"/>
          </a:xfrm>
          <a:prstGeom prst="rect">
            <a:avLst/>
          </a:prstGeom>
        </p:spPr>
      </p:pic>
      <p:sp>
        <p:nvSpPr>
          <p:cNvPr id="6" name="Title 1"/>
          <p:cNvSpPr>
            <a:spLocks noGrp="1"/>
          </p:cNvSpPr>
          <p:nvPr>
            <p:ph type="title"/>
          </p:nvPr>
        </p:nvSpPr>
        <p:spPr>
          <a:xfrm>
            <a:off x="0" y="0"/>
            <a:ext cx="9144000" cy="869950"/>
          </a:xfrm>
        </p:spPr>
        <p:txBody>
          <a:bodyPr anchor="ctr">
            <a:normAutofit/>
          </a:bodyPr>
          <a:lstStyle>
            <a:lvl1pPr algn="ctr">
              <a:buNone/>
              <a:defRPr sz="3600" b="1"/>
            </a:lvl1pPr>
          </a:lstStyle>
          <a:p>
            <a:r>
              <a:rPr kumimoji="0"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p:spPr>
        <p:txBody>
          <a:bodyPr/>
          <a:lstStyle>
            <a:lvl1pPr>
              <a:defRPr/>
            </a:lvl1pPr>
          </a:lstStyle>
          <a:p>
            <a:endParaRPr lang="en-US"/>
          </a:p>
        </p:txBody>
      </p:sp>
    </p:spTree>
    <p:extLst>
      <p:ext uri="{BB962C8B-B14F-4D97-AF65-F5344CB8AC3E}">
        <p14:creationId xmlns:p14="http://schemas.microsoft.com/office/powerpoint/2010/main" val="423863867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Footer Placeholder 11"/>
          <p:cNvSpPr txBox="1">
            <a:spLocks/>
          </p:cNvSpPr>
          <p:nvPr userDrawn="1"/>
        </p:nvSpPr>
        <p:spPr bwMode="auto">
          <a:xfrm>
            <a:off x="762000" y="6400800"/>
            <a:ext cx="542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r">
              <a:defRPr/>
            </a:pPr>
            <a:r>
              <a:rPr lang="en-US" sz="1400">
                <a:solidFill>
                  <a:schemeClr val="tx2"/>
                </a:solidFill>
              </a:rPr>
              <a:t>Texas Education Agency:  Texas Student Data System</a:t>
            </a:r>
          </a:p>
        </p:txBody>
      </p:sp>
      <p:sp>
        <p:nvSpPr>
          <p:cNvPr id="2" name="Title 1"/>
          <p:cNvSpPr>
            <a:spLocks noGrp="1"/>
          </p:cNvSpPr>
          <p:nvPr>
            <p:ph type="title"/>
          </p:nvPr>
        </p:nvSpPr>
        <p:spPr/>
        <p:txBody>
          <a:bodyPr/>
          <a:lstStyle/>
          <a:p>
            <a:r>
              <a:rPr lang="en-US"/>
              <a:t>Click to edit Master title style</a:t>
            </a:r>
          </a:p>
        </p:txBody>
      </p:sp>
      <p:sp>
        <p:nvSpPr>
          <p:cNvPr id="12" name="Content Placeholder 10"/>
          <p:cNvSpPr>
            <a:spLocks noGrp="1"/>
          </p:cNvSpPr>
          <p:nvPr>
            <p:ph sz="quarter" idx="2"/>
          </p:nvPr>
        </p:nvSpPr>
        <p:spPr>
          <a:xfrm>
            <a:off x="609600" y="2438400"/>
            <a:ext cx="762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5"/>
          <p:cNvSpPr>
            <a:spLocks noGrp="1"/>
          </p:cNvSpPr>
          <p:nvPr>
            <p:ph type="body" sz="quarter" idx="1"/>
          </p:nvPr>
        </p:nvSpPr>
        <p:spPr>
          <a:xfrm>
            <a:off x="609600" y="1752600"/>
            <a:ext cx="76200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6" name="Slide Number Placeholder 4"/>
          <p:cNvSpPr>
            <a:spLocks noGrp="1"/>
          </p:cNvSpPr>
          <p:nvPr>
            <p:ph type="sldNum" sz="quarter" idx="10"/>
          </p:nvPr>
        </p:nvSpPr>
        <p:spPr/>
        <p:txBody>
          <a:bodyPr/>
          <a:lstStyle>
            <a:lvl1pPr>
              <a:defRPr/>
            </a:lvl1pPr>
          </a:lstStyle>
          <a:p>
            <a:pPr>
              <a:defRPr/>
            </a:pPr>
            <a:fld id="{0409C80C-6D07-4F14-9F07-DB641AF9230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63152F93-F9CE-49FE-95D8-00623B523124}"/>
              </a:ext>
            </a:extLst>
          </p:cNvPr>
          <p:cNvSpPr/>
          <p:nvPr/>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08397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180917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287843021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1078755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195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484886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430885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179815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304620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412744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66908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45879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36170657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320674884"/>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pic>
        <p:nvPicPr>
          <p:cNvPr id="5" name="Picture 4" descr="TSDS Logo_Reversed_notext.png">
            <a:extLst>
              <a:ext uri="{FF2B5EF4-FFF2-40B4-BE49-F238E27FC236}">
                <a16:creationId xmlns:a16="http://schemas.microsoft.com/office/drawing/2014/main" id="{891A66AE-6C1D-4699-AAB8-EF18378DC2A3}"/>
              </a:ext>
            </a:extLst>
          </p:cNvPr>
          <p:cNvPicPr>
            <a:picLocks noChangeAspect="1"/>
          </p:cNvPicPr>
          <p:nvPr userDrawn="1"/>
        </p:nvPicPr>
        <p:blipFill>
          <a:blip r:embed="rId3" cstate="print"/>
          <a:stretch>
            <a:fillRect/>
          </a:stretch>
        </p:blipFill>
        <p:spPr>
          <a:xfrm>
            <a:off x="152400" y="152400"/>
            <a:ext cx="1100860" cy="685801"/>
          </a:xfrm>
          <a:prstGeom prst="rect">
            <a:avLst/>
          </a:prstGeom>
        </p:spPr>
      </p:pic>
    </p:spTree>
    <p:extLst>
      <p:ext uri="{BB962C8B-B14F-4D97-AF65-F5344CB8AC3E}">
        <p14:creationId xmlns:p14="http://schemas.microsoft.com/office/powerpoint/2010/main" val="5328999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5037DA4-2335-4A87-8586-64B2BAB08211}" type="slidenum">
              <a:rPr lang="en-US" smtClean="0"/>
              <a:pPr/>
              <a:t>‹#›</a:t>
            </a:fld>
            <a:endParaRPr lang="en-US"/>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18567416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0" y="152400"/>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p:spPr>
        <p:txBody>
          <a:bodyPr>
            <a:noAutofit/>
          </a:bodyPr>
          <a:lstStyle>
            <a:lvl1pPr>
              <a:lnSpc>
                <a:spcPct val="106000"/>
              </a:lnSpc>
              <a:spcAft>
                <a:spcPts val="300"/>
              </a:spcAft>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1211711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1_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1600200"/>
            <a:ext cx="7620000" cy="990600"/>
          </a:xfrm>
          <a:prstGeom prst="rect">
            <a:avLst/>
          </a:prstGeom>
        </p:spPr>
        <p:txBody>
          <a:bodyPr anchor="ctr" anchorCtr="0">
            <a:noAutofit/>
          </a:bodyPr>
          <a:lstStyle>
            <a:lvl1pPr algn="l">
              <a:buNone/>
              <a:defRPr sz="3000" b="1" cap="none">
                <a:solidFill>
                  <a:srgbClr val="FFFFFF"/>
                </a:solidFill>
                <a:latin typeface="Arial" pitchFamily="34" charset="0"/>
                <a:cs typeface="Arial" pitchFamily="34" charset="0"/>
              </a:defRPr>
            </a:lvl1pPr>
          </a:lstStyle>
          <a:p>
            <a:r>
              <a:rPr kumimoji="0" lang="en-US"/>
              <a:t>Click to edit Master title style</a:t>
            </a:r>
          </a:p>
        </p:txBody>
      </p:sp>
      <p:pic>
        <p:nvPicPr>
          <p:cNvPr id="11" name="Picture 10" descr="TSDS Logo_Reversed_notext.png"/>
          <p:cNvPicPr>
            <a:picLocks noChangeAspect="1"/>
          </p:cNvPicPr>
          <p:nvPr userDrawn="1"/>
        </p:nvPicPr>
        <p:blipFill>
          <a:blip r:embed="rId2" cstate="print"/>
          <a:stretch>
            <a:fillRect/>
          </a:stretch>
        </p:blipFill>
        <p:spPr>
          <a:xfrm>
            <a:off x="98568" y="1752600"/>
            <a:ext cx="1100860" cy="685801"/>
          </a:xfrm>
          <a:prstGeom prst="rect">
            <a:avLst/>
          </a:prstGeom>
        </p:spPr>
      </p:pic>
      <p:sp>
        <p:nvSpPr>
          <p:cNvPr id="13" name="Slide Number Placeholder 12"/>
          <p:cNvSpPr>
            <a:spLocks noGrp="1"/>
          </p:cNvSpPr>
          <p:nvPr>
            <p:ph type="sldNum" sz="quarter" idx="11"/>
          </p:nvPr>
        </p:nvSpPr>
        <p:spPr>
          <a:xfrm>
            <a:off x="152400" y="64770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84802276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cSld name="1_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F0C4421-5918-4AA3-AE4A-C36EDD2FD6E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284252228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TSDS Logo_Reversed_notext.png"/>
          <p:cNvPicPr>
            <a:picLocks noChangeAspect="1"/>
          </p:cNvPicPr>
          <p:nvPr userDrawn="1"/>
        </p:nvPicPr>
        <p:blipFill>
          <a:blip r:embed="rId2" cstate="print"/>
          <a:stretch>
            <a:fillRect/>
          </a:stretch>
        </p:blipFill>
        <p:spPr>
          <a:xfrm>
            <a:off x="152400" y="152400"/>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245552041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extLst>
      <p:ext uri="{BB962C8B-B14F-4D97-AF65-F5344CB8AC3E}">
        <p14:creationId xmlns:p14="http://schemas.microsoft.com/office/powerpoint/2010/main" val="2627604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246873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4235001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1676400" cy="365125"/>
          </a:xfrm>
        </p:spPr>
        <p:txBody>
          <a:bodyPr/>
          <a:lstStyle/>
          <a:p>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4"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564443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250840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656034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64816621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63152F93-F9CE-49FE-95D8-00623B523124}"/>
              </a:ext>
            </a:extLst>
          </p:cNvPr>
          <p:cNvSpPr/>
          <p:nvPr/>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88283741"/>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2822858073"/>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2730594471"/>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23748263"/>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53302553"/>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9628344"/>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74161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326956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2214321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069387477"/>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8966982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3883070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3114115528"/>
      </p:ext>
    </p:extLst>
  </p:cSld>
  <p:clrMapOvr>
    <a:overrideClrMapping bg1="dk1" tx1="lt1" bg2="dk2" tx2="lt2" accent1="accent1" accent2="accent2" accent3="accent3" accent4="accent4" accent5="accent5" accent6="accent6" hlink="hlink" folHlink="folHlink"/>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pic>
        <p:nvPicPr>
          <p:cNvPr id="5" name="Picture 4" descr="TSDS Logo_Reversed_notext.png">
            <a:extLst>
              <a:ext uri="{FF2B5EF4-FFF2-40B4-BE49-F238E27FC236}">
                <a16:creationId xmlns:a16="http://schemas.microsoft.com/office/drawing/2014/main" id="{891A66AE-6C1D-4699-AAB8-EF18378DC2A3}"/>
              </a:ext>
            </a:extLst>
          </p:cNvPr>
          <p:cNvPicPr>
            <a:picLocks noChangeAspect="1"/>
          </p:cNvPicPr>
          <p:nvPr userDrawn="1"/>
        </p:nvPicPr>
        <p:blipFill>
          <a:blip r:embed="rId3" cstate="print"/>
          <a:stretch>
            <a:fillRect/>
          </a:stretch>
        </p:blipFill>
        <p:spPr>
          <a:xfrm>
            <a:off x="152400" y="152400"/>
            <a:ext cx="1100860" cy="685801"/>
          </a:xfrm>
          <a:prstGeom prst="rect">
            <a:avLst/>
          </a:prstGeom>
        </p:spPr>
      </p:pic>
    </p:spTree>
    <p:extLst>
      <p:ext uri="{BB962C8B-B14F-4D97-AF65-F5344CB8AC3E}">
        <p14:creationId xmlns:p14="http://schemas.microsoft.com/office/powerpoint/2010/main" val="95462502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5037DA4-2335-4A87-8586-64B2BAB08211}" type="slidenum">
              <a:rPr lang="en-US" smtClean="0"/>
              <a:pPr/>
              <a:t>‹#›</a:t>
            </a:fld>
            <a:endParaRPr lang="en-US"/>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322894271"/>
      </p:ext>
    </p:extLst>
  </p:cSld>
  <p:clrMapOvr>
    <a:overrideClrMapping bg1="lt1" tx1="dk1" bg2="lt2" tx2="dk2" accent1="accent1" accent2="accent2" accent3="accent3" accent4="accent4" accent5="accent5" accent6="accent6" hlink="hlink" folHlink="folHlink"/>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0" y="152400"/>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p:spPr>
        <p:txBody>
          <a:bodyPr>
            <a:noAutofit/>
          </a:bodyPr>
          <a:lstStyle>
            <a:lvl1pPr>
              <a:lnSpc>
                <a:spcPct val="106000"/>
              </a:lnSpc>
              <a:spcAft>
                <a:spcPts val="300"/>
              </a:spcAft>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17584541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cSld name="1_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1600200"/>
            <a:ext cx="7620000" cy="990600"/>
          </a:xfrm>
          <a:prstGeom prst="rect">
            <a:avLst/>
          </a:prstGeom>
        </p:spPr>
        <p:txBody>
          <a:bodyPr anchor="ctr" anchorCtr="0">
            <a:noAutofit/>
          </a:bodyPr>
          <a:lstStyle>
            <a:lvl1pPr algn="l">
              <a:buNone/>
              <a:defRPr sz="3000" b="1" cap="none">
                <a:solidFill>
                  <a:srgbClr val="FFFFFF"/>
                </a:solidFill>
                <a:latin typeface="Arial" pitchFamily="34" charset="0"/>
                <a:cs typeface="Arial" pitchFamily="34" charset="0"/>
              </a:defRPr>
            </a:lvl1pPr>
          </a:lstStyle>
          <a:p>
            <a:r>
              <a:rPr kumimoji="0" lang="en-US"/>
              <a:t>Click to edit Master title style</a:t>
            </a:r>
          </a:p>
        </p:txBody>
      </p:sp>
      <p:pic>
        <p:nvPicPr>
          <p:cNvPr id="11" name="Picture 10" descr="TSDS Logo_Reversed_notext.png"/>
          <p:cNvPicPr>
            <a:picLocks noChangeAspect="1"/>
          </p:cNvPicPr>
          <p:nvPr userDrawn="1"/>
        </p:nvPicPr>
        <p:blipFill>
          <a:blip r:embed="rId2" cstate="print"/>
          <a:stretch>
            <a:fillRect/>
          </a:stretch>
        </p:blipFill>
        <p:spPr>
          <a:xfrm>
            <a:off x="98568" y="1752600"/>
            <a:ext cx="1100860" cy="685801"/>
          </a:xfrm>
          <a:prstGeom prst="rect">
            <a:avLst/>
          </a:prstGeom>
        </p:spPr>
      </p:pic>
      <p:sp>
        <p:nvSpPr>
          <p:cNvPr id="13" name="Slide Number Placeholder 12"/>
          <p:cNvSpPr>
            <a:spLocks noGrp="1"/>
          </p:cNvSpPr>
          <p:nvPr>
            <p:ph type="sldNum" sz="quarter" idx="11"/>
          </p:nvPr>
        </p:nvSpPr>
        <p:spPr>
          <a:xfrm>
            <a:off x="152400" y="64770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214523109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TSDS Logo_Reversed_notext.png"/>
          <p:cNvPicPr>
            <a:picLocks noChangeAspect="1"/>
          </p:cNvPicPr>
          <p:nvPr userDrawn="1"/>
        </p:nvPicPr>
        <p:blipFill>
          <a:blip r:embed="rId2" cstate="print"/>
          <a:stretch>
            <a:fillRect/>
          </a:stretch>
        </p:blipFill>
        <p:spPr>
          <a:xfrm>
            <a:off x="152400" y="152400"/>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33970185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extLst>
      <p:ext uri="{BB962C8B-B14F-4D97-AF65-F5344CB8AC3E}">
        <p14:creationId xmlns:p14="http://schemas.microsoft.com/office/powerpoint/2010/main" val="301857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51515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9691720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15960194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1676400" cy="365125"/>
          </a:xfrm>
        </p:spPr>
        <p:txBody>
          <a:bodyPr/>
          <a:lstStyle/>
          <a:p>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4"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2498458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534310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123762691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Click to 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65418368"/>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172572381"/>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565050887"/>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7612153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5673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346568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8566467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27761346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14340422"/>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44083957"/>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33243511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7334404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2808308371"/>
      </p:ext>
    </p:extLst>
  </p:cSld>
  <p:clrMapOvr>
    <a:overrideClrMapping bg1="dk1" tx1="lt1" bg2="dk2" tx2="lt2" accent1="accent1" accent2="accent2" accent3="accent3" accent4="accent4" accent5="accent5" accent6="accent6" hlink="hlink" folHlink="folHlink"/>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endParaRPr kumimoji="0" lang="en-US" dirty="0"/>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5037DA4-2335-4A87-8586-64B2BAB08211}"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2169053322"/>
      </p:ext>
    </p:extLst>
  </p:cSld>
  <p:clrMapOvr>
    <a:overrideClrMapping bg1="lt1" tx1="dk1" bg2="lt2" tx2="dk2" accent1="accent1" accent2="accent2" accent3="accent3" accent4="accent4" accent5="accent5" accent6="accent6" hlink="hlink" folHlink="folHlink"/>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Default w logo">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858000" cy="990600"/>
          </a:xfrm>
        </p:spPr>
        <p:txBody>
          <a:bodyPr>
            <a:normAutofit/>
          </a:bodyPr>
          <a:lstStyle>
            <a:lvl1pPr>
              <a:defRPr kumimoji="0" lang="en-US" sz="4400" kern="1200" dirty="0" smtClean="0">
                <a:solidFill>
                  <a:schemeClr val="tx1"/>
                </a:solidFill>
                <a:latin typeface="+mj-lt"/>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0C4421-5918-4AA3-AE4A-C36EDD2FD6EB}" type="slidenum">
              <a:rPr lang="en-US" smtClean="0"/>
              <a:pPr/>
              <a:t>‹#›</a:t>
            </a:fld>
            <a:endParaRPr lang="en-US" dirty="0"/>
          </a:p>
        </p:txBody>
      </p:sp>
      <p:sp>
        <p:nvSpPr>
          <p:cNvPr id="10"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507974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1" name="Picture 10" descr="TSDS Logo_Reversed_notext.png"/>
          <p:cNvPicPr>
            <a:picLocks noChangeAspect="1"/>
          </p:cNvPicPr>
          <p:nvPr userDrawn="1"/>
        </p:nvPicPr>
        <p:blipFill>
          <a:blip r:embed="rId2" cstate="print"/>
          <a:stretch>
            <a:fillRect/>
          </a:stretch>
        </p:blipFill>
        <p:spPr>
          <a:xfrm>
            <a:off x="152400" y="152400"/>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22844212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9002123"/>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1676400" cy="365125"/>
          </a:xfrm>
        </p:spPr>
        <p:txBody>
          <a:bodyPr/>
          <a:lstStyle/>
          <a:p>
            <a:endParaRPr lang="en-US" dirty="0"/>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5" name="Picture 4" descr="Logo no tag.png"/>
          <p:cNvPicPr>
            <a:picLocks noChangeAspect="1"/>
          </p:cNvPicPr>
          <p:nvPr userDrawn="1"/>
        </p:nvPicPr>
        <p:blipFill>
          <a:blip r:embed="rId2" cstate="print"/>
          <a:stretch>
            <a:fillRect/>
          </a:stretch>
        </p:blipFill>
        <p:spPr>
          <a:xfrm>
            <a:off x="7793824" y="5892800"/>
            <a:ext cx="1223176" cy="762000"/>
          </a:xfrm>
          <a:prstGeom prst="rect">
            <a:avLst/>
          </a:prstGeom>
        </p:spPr>
      </p:pic>
      <p:sp>
        <p:nvSpPr>
          <p:cNvPr id="6" name="Title 1"/>
          <p:cNvSpPr>
            <a:spLocks noGrp="1"/>
          </p:cNvSpPr>
          <p:nvPr>
            <p:ph type="title"/>
          </p:nvPr>
        </p:nvSpPr>
        <p:spPr>
          <a:xfrm>
            <a:off x="0" y="0"/>
            <a:ext cx="9144000" cy="869950"/>
          </a:xfrm>
        </p:spPr>
        <p:txBody>
          <a:bodyPr anchor="ctr">
            <a:normAutofit/>
          </a:bodyPr>
          <a:lstStyle>
            <a:lvl1pPr algn="ctr">
              <a:buNone/>
              <a:defRPr sz="3600" b="1"/>
            </a:lvl1pPr>
          </a:lstStyle>
          <a:p>
            <a:r>
              <a:rPr kumimoji="0" lang="en-US"/>
              <a:t>Click to edit Master title style</a:t>
            </a:r>
          </a:p>
        </p:txBody>
      </p:sp>
    </p:spTree>
    <p:extLst>
      <p:ext uri="{BB962C8B-B14F-4D97-AF65-F5344CB8AC3E}">
        <p14:creationId xmlns:p14="http://schemas.microsoft.com/office/powerpoint/2010/main" val="19217990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p:spPr>
        <p:txBody>
          <a:bodyPr/>
          <a:lstStyle>
            <a:lvl1pPr>
              <a:defRPr/>
            </a:lvl1pPr>
          </a:lstStyle>
          <a:p>
            <a:endParaRPr lang="en-US" dirty="0"/>
          </a:p>
        </p:txBody>
      </p:sp>
    </p:spTree>
    <p:extLst>
      <p:ext uri="{BB962C8B-B14F-4D97-AF65-F5344CB8AC3E}">
        <p14:creationId xmlns:p14="http://schemas.microsoft.com/office/powerpoint/2010/main" val="859224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Footer Placeholder 11"/>
          <p:cNvSpPr txBox="1">
            <a:spLocks/>
          </p:cNvSpPr>
          <p:nvPr userDrawn="1"/>
        </p:nvSpPr>
        <p:spPr bwMode="auto">
          <a:xfrm>
            <a:off x="762000" y="6400800"/>
            <a:ext cx="542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r">
              <a:defRPr/>
            </a:pPr>
            <a:r>
              <a:rPr lang="en-US" sz="1400" dirty="0">
                <a:solidFill>
                  <a:schemeClr val="tx2"/>
                </a:solidFill>
              </a:rPr>
              <a:t>Texas Education Agency:  Texas Student Data System</a:t>
            </a:r>
          </a:p>
        </p:txBody>
      </p:sp>
      <p:sp>
        <p:nvSpPr>
          <p:cNvPr id="2" name="Title 1"/>
          <p:cNvSpPr>
            <a:spLocks noGrp="1"/>
          </p:cNvSpPr>
          <p:nvPr>
            <p:ph type="title"/>
          </p:nvPr>
        </p:nvSpPr>
        <p:spPr/>
        <p:txBody>
          <a:bodyPr/>
          <a:lstStyle/>
          <a:p>
            <a:r>
              <a:rPr lang="en-US"/>
              <a:t>Click to edit Master title style</a:t>
            </a:r>
          </a:p>
        </p:txBody>
      </p:sp>
      <p:sp>
        <p:nvSpPr>
          <p:cNvPr id="12" name="Content Placeholder 10"/>
          <p:cNvSpPr>
            <a:spLocks noGrp="1"/>
          </p:cNvSpPr>
          <p:nvPr>
            <p:ph sz="quarter" idx="2"/>
          </p:nvPr>
        </p:nvSpPr>
        <p:spPr>
          <a:xfrm>
            <a:off x="609600" y="2438400"/>
            <a:ext cx="762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5"/>
          <p:cNvSpPr>
            <a:spLocks noGrp="1"/>
          </p:cNvSpPr>
          <p:nvPr>
            <p:ph type="body" sz="quarter" idx="1"/>
          </p:nvPr>
        </p:nvSpPr>
        <p:spPr>
          <a:xfrm>
            <a:off x="609600" y="1752600"/>
            <a:ext cx="7620000" cy="640080"/>
          </a:xfrm>
          <a:solidFill>
            <a:schemeClr val="accent2"/>
          </a:solidFill>
        </p:spPr>
        <p:txBody>
          <a:bodyPr rtlCol="0" anchor="ctr"/>
          <a:lstStyle>
            <a:lvl1pPr marL="0" indent="0">
              <a:buFontTx/>
              <a:buNone/>
              <a:defRPr sz="2000" b="1">
                <a:solidFill>
                  <a:srgbClr val="FFFFFF"/>
                </a:solidFill>
              </a:defRPr>
            </a:lvl1pPr>
          </a:lstStyle>
          <a:p>
            <a:pPr lvl="0"/>
            <a:r>
              <a:rPr lang="en-US" dirty="0"/>
              <a:t>Click to edit Master text styles</a:t>
            </a:r>
          </a:p>
        </p:txBody>
      </p:sp>
      <p:sp>
        <p:nvSpPr>
          <p:cNvPr id="6" name="Slide Number Placeholder 4"/>
          <p:cNvSpPr>
            <a:spLocks noGrp="1"/>
          </p:cNvSpPr>
          <p:nvPr>
            <p:ph type="sldNum" sz="quarter" idx="10"/>
          </p:nvPr>
        </p:nvSpPr>
        <p:spPr/>
        <p:txBody>
          <a:bodyPr/>
          <a:lstStyle>
            <a:lvl1pPr>
              <a:defRPr/>
            </a:lvl1pPr>
          </a:lstStyle>
          <a:p>
            <a:pPr>
              <a:defRPr/>
            </a:pPr>
            <a:fld id="{0409C80C-6D07-4F14-9F07-DB641AF9230F}" type="slidenum">
              <a:rPr lang="en-US"/>
              <a:pPr>
                <a:defRPr/>
              </a:pPr>
              <a:t>‹#›</a:t>
            </a:fld>
            <a:endParaRPr lang="en-US" dirty="0"/>
          </a:p>
        </p:txBody>
      </p:sp>
    </p:spTree>
    <p:extLst>
      <p:ext uri="{BB962C8B-B14F-4D97-AF65-F5344CB8AC3E}">
        <p14:creationId xmlns:p14="http://schemas.microsoft.com/office/powerpoint/2010/main" val="23777977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Click to 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17066918"/>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9/26/2019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717756030"/>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594506154"/>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628553464"/>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68743295"/>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60666230"/>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802692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41586460"/>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5008977"/>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25435203"/>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
        <p:nvSpPr>
          <p:cNvPr id="11" name="Date Placeholder 13">
            <a:extLst>
              <a:ext uri="{FF2B5EF4-FFF2-40B4-BE49-F238E27FC236}">
                <a16:creationId xmlns:a16="http://schemas.microsoft.com/office/drawing/2014/main" id="{20854198-6BCB-4B04-8659-CAC242BD20BF}"/>
              </a:ext>
            </a:extLst>
          </p:cNvPr>
          <p:cNvSpPr txBox="1">
            <a:spLocks/>
          </p:cNvSpPr>
          <p:nvPr userDrawn="1"/>
        </p:nvSpPr>
        <p:spPr>
          <a:xfrm>
            <a:off x="4114800" y="6400800"/>
            <a:ext cx="4800601" cy="365125"/>
          </a:xfrm>
          <a:prstGeom prst="rect">
            <a:avLst/>
          </a:prstGeom>
        </p:spPr>
        <p:txBody>
          <a:bodyPr vert="horz" anchor="ctr" anchorCtr="0"/>
          <a:lstStyle>
            <a:defPPr>
              <a:defRPr lang="en-US"/>
            </a:defPPr>
            <a:lvl1pPr marL="0" algn="r" defTabSz="914400" rtl="0" eaLnBrk="1" latinLnBrk="0" hangingPunct="1">
              <a:defRPr kumimoji="0" sz="8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2017-2018 Texas Education Agency. All rights reserved. TEA confidential and proprietary.</a:t>
            </a:r>
          </a:p>
          <a:p>
            <a:endParaRPr lang="en-US" dirty="0"/>
          </a:p>
        </p:txBody>
      </p:sp>
    </p:spTree>
    <p:extLst>
      <p:ext uri="{BB962C8B-B14F-4D97-AF65-F5344CB8AC3E}">
        <p14:creationId xmlns:p14="http://schemas.microsoft.com/office/powerpoint/2010/main" val="29298209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
        <p:nvSpPr>
          <p:cNvPr id="9" name="Date Placeholder 13">
            <a:extLst>
              <a:ext uri="{FF2B5EF4-FFF2-40B4-BE49-F238E27FC236}">
                <a16:creationId xmlns:a16="http://schemas.microsoft.com/office/drawing/2014/main" id="{25AF4FE1-A3F5-4F49-B52E-5C7745D4B9C9}"/>
              </a:ext>
            </a:extLst>
          </p:cNvPr>
          <p:cNvSpPr txBox="1">
            <a:spLocks/>
          </p:cNvSpPr>
          <p:nvPr userDrawn="1"/>
        </p:nvSpPr>
        <p:spPr>
          <a:xfrm>
            <a:off x="3962400" y="6248400"/>
            <a:ext cx="4800601" cy="365125"/>
          </a:xfrm>
          <a:prstGeom prst="rect">
            <a:avLst/>
          </a:prstGeom>
        </p:spPr>
        <p:txBody>
          <a:bodyPr vert="horz" anchor="ctr" anchorCtr="0"/>
          <a:lstStyle>
            <a:defPPr>
              <a:defRPr lang="en-US"/>
            </a:defPPr>
            <a:lvl1pPr marL="0" algn="r" defTabSz="914400" rtl="0" eaLnBrk="1" latinLnBrk="0" hangingPunct="1">
              <a:defRPr kumimoji="0" sz="8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a:p>
            <a:endParaRPr lang="en-US" dirty="0"/>
          </a:p>
          <a:p>
            <a:r>
              <a:rPr lang="en-US" dirty="0"/>
              <a:t>Copyright © 2017-2018 Texas Education Agency. All rights reserved. TEA confidential and proprietary.</a:t>
            </a:r>
          </a:p>
          <a:p>
            <a:endParaRPr lang="en-US" dirty="0"/>
          </a:p>
        </p:txBody>
      </p:sp>
    </p:spTree>
    <p:extLst>
      <p:ext uri="{BB962C8B-B14F-4D97-AF65-F5344CB8AC3E}">
        <p14:creationId xmlns:p14="http://schemas.microsoft.com/office/powerpoint/2010/main" val="12495555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2138005855"/>
      </p:ext>
    </p:extLst>
  </p:cSld>
  <p:clrMapOvr>
    <a:overrideClrMapping bg1="dk1" tx1="lt1" bg2="dk2" tx2="lt2" accent1="accent1" accent2="accent2" accent3="accent3" accent4="accent4" accent5="accent5" accent6="accent6" hlink="hlink" folHlink="folHlink"/>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pic>
        <p:nvPicPr>
          <p:cNvPr id="5" name="Picture 4" descr="TSDS Logo_Reversed_notext.png">
            <a:extLst>
              <a:ext uri="{FF2B5EF4-FFF2-40B4-BE49-F238E27FC236}">
                <a16:creationId xmlns:a16="http://schemas.microsoft.com/office/drawing/2014/main" id="{C463335A-6E0C-41BA-B3C4-2CF9046E44E6}"/>
              </a:ext>
            </a:extLst>
          </p:cNvPr>
          <p:cNvPicPr>
            <a:picLocks noChangeAspect="1"/>
          </p:cNvPicPr>
          <p:nvPr userDrawn="1"/>
        </p:nvPicPr>
        <p:blipFill>
          <a:blip r:embed="rId3" cstate="print"/>
          <a:stretch>
            <a:fillRect/>
          </a:stretch>
        </p:blipFill>
        <p:spPr>
          <a:xfrm>
            <a:off x="152400" y="152400"/>
            <a:ext cx="1100860" cy="685801"/>
          </a:xfrm>
          <a:prstGeom prst="rect">
            <a:avLst/>
          </a:prstGeom>
        </p:spPr>
      </p:pic>
    </p:spTree>
    <p:extLst>
      <p:ext uri="{BB962C8B-B14F-4D97-AF65-F5344CB8AC3E}">
        <p14:creationId xmlns:p14="http://schemas.microsoft.com/office/powerpoint/2010/main" val="2299665823"/>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endParaRPr kumimoji="0" lang="en-US" dirty="0"/>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5037DA4-2335-4A87-8586-64B2BAB08211}"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1293029276"/>
      </p:ext>
    </p:extLst>
  </p:cSld>
  <p:clrMapOvr>
    <a:overrideClrMapping bg1="lt1" tx1="dk1" bg2="lt2" tx2="dk2" accent1="accent1" accent2="accent2" accent3="accent3" accent4="accent4" accent5="accent5" accent6="accent6" hlink="hlink" folHlink="folHlink"/>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a:xfrm>
            <a:off x="533400" y="6269466"/>
            <a:ext cx="5421083" cy="365125"/>
          </a:xfrm>
        </p:spPr>
        <p:txBody>
          <a:bodyPr/>
          <a:lstStyle/>
          <a:p>
            <a:endParaRPr lang="en-US" dirty="0"/>
          </a:p>
        </p:txBody>
      </p:sp>
      <p:pic>
        <p:nvPicPr>
          <p:cNvPr id="7" name="Picture 6" descr="Logo no tag.png"/>
          <p:cNvPicPr>
            <a:picLocks noChangeAspect="1"/>
          </p:cNvPicPr>
          <p:nvPr/>
        </p:nvPicPr>
        <p:blipFill>
          <a:blip r:embed="rId3" cstate="print"/>
          <a:stretch>
            <a:fillRect/>
          </a:stretch>
        </p:blipFill>
        <p:spPr>
          <a:xfrm>
            <a:off x="152400" y="152400"/>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dirty="0"/>
              <a:t>Click to edit Master title style</a:t>
            </a:r>
          </a:p>
        </p:txBody>
      </p:sp>
      <p:sp>
        <p:nvSpPr>
          <p:cNvPr id="13" name="Content Placeholder 3"/>
          <p:cNvSpPr>
            <a:spLocks noGrp="1"/>
          </p:cNvSpPr>
          <p:nvPr>
            <p:ph sz="quarter" idx="1" hasCustomPrompt="1"/>
          </p:nvPr>
        </p:nvSpPr>
        <p:spPr>
          <a:xfrm>
            <a:off x="533400" y="1752600"/>
            <a:ext cx="8153400" cy="4495800"/>
          </a:xfrm>
        </p:spPr>
        <p:txBody>
          <a:bodyPr>
            <a:noAutofit/>
          </a:bodyPr>
          <a:lstStyle>
            <a:lvl1pPr>
              <a:lnSpc>
                <a:spcPct val="106000"/>
              </a:lnSpc>
              <a:spcAft>
                <a:spcPts val="300"/>
              </a:spcAft>
              <a:defRPr sz="1800" baseline="0">
                <a:latin typeface="+mn-lt"/>
              </a:defRPr>
            </a:lvl1pPr>
          </a:lstStyle>
          <a:p>
            <a:pPr>
              <a:spcBef>
                <a:spcPts val="600"/>
              </a:spcBef>
              <a:spcAft>
                <a:spcPts val="600"/>
              </a:spcAft>
              <a:buFont typeface="Wingdings" pitchFamily="2" charset="2"/>
              <a:buChar char="q"/>
            </a:pPr>
            <a:r>
              <a:rPr lang="en-US" sz="2600" dirty="0"/>
              <a:t>Insert text</a:t>
            </a:r>
            <a:endParaRPr lang="en-US" dirty="0"/>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dirty="0"/>
          </a:p>
        </p:txBody>
      </p:sp>
    </p:spTree>
    <p:custDataLst>
      <p:tags r:id="rId1"/>
    </p:custDataLst>
    <p:extLst>
      <p:ext uri="{BB962C8B-B14F-4D97-AF65-F5344CB8AC3E}">
        <p14:creationId xmlns:p14="http://schemas.microsoft.com/office/powerpoint/2010/main" val="9189734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cSld name="1_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1600200"/>
            <a:ext cx="7620000" cy="990600"/>
          </a:xfrm>
          <a:prstGeom prst="rect">
            <a:avLst/>
          </a:prstGeom>
        </p:spPr>
        <p:txBody>
          <a:bodyPr anchor="ctr" anchorCtr="0">
            <a:noAutofit/>
          </a:bodyPr>
          <a:lstStyle>
            <a:lvl1pPr algn="l">
              <a:buNone/>
              <a:defRPr sz="3000" b="1" cap="none">
                <a:solidFill>
                  <a:srgbClr val="FFFFFF"/>
                </a:solidFill>
                <a:latin typeface="Arial" pitchFamily="34" charset="0"/>
                <a:cs typeface="Arial" pitchFamily="34" charset="0"/>
              </a:defRPr>
            </a:lvl1pPr>
          </a:lstStyle>
          <a:p>
            <a:r>
              <a:rPr kumimoji="0" lang="en-US" dirty="0"/>
              <a:t>Click to edit Master title style</a:t>
            </a:r>
          </a:p>
        </p:txBody>
      </p:sp>
      <p:pic>
        <p:nvPicPr>
          <p:cNvPr id="11" name="Picture 10" descr="TSDS Logo_Reversed_notext.png"/>
          <p:cNvPicPr>
            <a:picLocks noChangeAspect="1"/>
          </p:cNvPicPr>
          <p:nvPr userDrawn="1"/>
        </p:nvPicPr>
        <p:blipFill>
          <a:blip r:embed="rId2" cstate="print"/>
          <a:stretch>
            <a:fillRect/>
          </a:stretch>
        </p:blipFill>
        <p:spPr>
          <a:xfrm>
            <a:off x="98568" y="1752600"/>
            <a:ext cx="1100860" cy="685801"/>
          </a:xfrm>
          <a:prstGeom prst="rect">
            <a:avLst/>
          </a:prstGeom>
        </p:spPr>
      </p:pic>
      <p:sp>
        <p:nvSpPr>
          <p:cNvPr id="13" name="Slide Number Placeholder 12"/>
          <p:cNvSpPr>
            <a:spLocks noGrp="1"/>
          </p:cNvSpPr>
          <p:nvPr>
            <p:ph type="sldNum" sz="quarter" idx="11"/>
          </p:nvPr>
        </p:nvSpPr>
        <p:spPr>
          <a:xfrm>
            <a:off x="152400" y="6477000"/>
            <a:ext cx="533400" cy="244476"/>
          </a:xfrm>
        </p:spPr>
        <p:txBody>
          <a:bodyPr/>
          <a:lstStyle/>
          <a:p>
            <a:fld id="{25037DA4-2335-4A87-8586-64B2BAB08211}" type="slidenum">
              <a:rPr lang="en-US" smtClean="0"/>
              <a:pPr/>
              <a:t>‹#›</a:t>
            </a:fld>
            <a:endParaRPr lang="en-US" dirty="0"/>
          </a:p>
        </p:txBody>
      </p:sp>
      <p:sp>
        <p:nvSpPr>
          <p:cNvPr id="10" name="Date Placeholder 13"/>
          <p:cNvSpPr>
            <a:spLocks noGrp="1"/>
          </p:cNvSpPr>
          <p:nvPr>
            <p:ph type="dt" sz="half" idx="2"/>
          </p:nvPr>
        </p:nvSpPr>
        <p:spPr>
          <a:xfrm>
            <a:off x="3962400" y="6248400"/>
            <a:ext cx="4800601" cy="365125"/>
          </a:xfrm>
          <a:prstGeom prst="rect">
            <a:avLst/>
          </a:prstGeom>
        </p:spPr>
        <p:txBody>
          <a:bodyPr vert="horz" anchor="ctr" anchorCtr="0"/>
          <a:lstStyle>
            <a:lvl1pPr algn="r" eaLnBrk="1" latinLnBrk="0" hangingPunct="1">
              <a:defRPr kumimoji="0" sz="800" baseline="0">
                <a:solidFill>
                  <a:schemeClr val="tx2"/>
                </a:solidFill>
              </a:defRPr>
            </a:lvl1pPr>
          </a:lstStyle>
          <a:p>
            <a:endParaRPr lang="en-US" dirty="0"/>
          </a:p>
          <a:p>
            <a:endParaRPr lang="en-US" dirty="0"/>
          </a:p>
          <a:p>
            <a:endParaRPr lang="en-US" dirty="0"/>
          </a:p>
          <a:p>
            <a:r>
              <a:rPr lang="en-US" dirty="0"/>
              <a:t>Copyright © 2017-2018 Texas Education Agency. All rights reserved. TEA confidential and proprietary.</a:t>
            </a:r>
          </a:p>
          <a:p>
            <a:endParaRPr lang="en-US" dirty="0"/>
          </a:p>
        </p:txBody>
      </p:sp>
    </p:spTree>
    <p:extLst>
      <p:ext uri="{BB962C8B-B14F-4D97-AF65-F5344CB8AC3E}">
        <p14:creationId xmlns:p14="http://schemas.microsoft.com/office/powerpoint/2010/main" val="1995168591"/>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cSld name="1_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F0C4421-5918-4AA3-AE4A-C36EDD2FD6E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
        <p:nvSpPr>
          <p:cNvPr id="15" name="Date Placeholder 13"/>
          <p:cNvSpPr txBox="1">
            <a:spLocks/>
          </p:cNvSpPr>
          <p:nvPr userDrawn="1"/>
        </p:nvSpPr>
        <p:spPr>
          <a:xfrm>
            <a:off x="3962400" y="6248400"/>
            <a:ext cx="4800601" cy="365125"/>
          </a:xfrm>
          <a:prstGeom prst="rect">
            <a:avLst/>
          </a:prstGeom>
        </p:spPr>
        <p:txBody>
          <a:bodyPr vert="horz" anchor="ctr" anchorCtr="0"/>
          <a:lstStyle>
            <a:defPPr>
              <a:defRPr lang="en-US"/>
            </a:defPPr>
            <a:lvl1pPr marL="0" algn="r" defTabSz="914400" rtl="0" eaLnBrk="1" latinLnBrk="0" hangingPunct="1">
              <a:defRPr kumimoji="0" sz="800" kern="12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a:p>
            <a:endParaRPr lang="en-US" dirty="0"/>
          </a:p>
          <a:p>
            <a:r>
              <a:rPr lang="en-US" dirty="0"/>
              <a:t>Copyright © 2017-2018 Texas Education Agency. All rights reserved. TEA confidential and proprietary.</a:t>
            </a:r>
          </a:p>
          <a:p>
            <a:endParaRPr lang="en-US" dirty="0"/>
          </a:p>
        </p:txBody>
      </p:sp>
    </p:spTree>
    <p:extLst>
      <p:ext uri="{BB962C8B-B14F-4D97-AF65-F5344CB8AC3E}">
        <p14:creationId xmlns:p14="http://schemas.microsoft.com/office/powerpoint/2010/main" val="22436152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image" Target="../media/image1.png"/><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image" Target="../media/image1.png"/><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theme" Target="../theme/theme3.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image" Target="../media/image1.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heme" Target="../theme/theme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image" Target="../media/image1.png"/><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theme" Target="../theme/theme5.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56751498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1" r:id="rId13"/>
    <p:sldLayoutId id="2147483765" r:id="rId14"/>
    <p:sldLayoutId id="2147483764" r:id="rId15"/>
    <p:sldLayoutId id="2147483763" r:id="rId16"/>
    <p:sldLayoutId id="2147483766" r:id="rId17"/>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240792778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392585142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89335082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05823360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 id="2147483874" r:id="rId23"/>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3.xml"/><Relationship Id="rId1" Type="http://schemas.openxmlformats.org/officeDocument/2006/relationships/tags" Target="../tags/tag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4.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4.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8.xml"/><Relationship Id="rId1" Type="http://schemas.openxmlformats.org/officeDocument/2006/relationships/tags" Target="../tags/tag6.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hyperlink" Target="mailto:TSDSCustomerSupport@tea.texas.gov" TargetMode="External"/><Relationship Id="rId2" Type="http://schemas.openxmlformats.org/officeDocument/2006/relationships/slideLayout" Target="../slideLayouts/slideLayout43.xml"/><Relationship Id="rId1" Type="http://schemas.openxmlformats.org/officeDocument/2006/relationships/tags" Target="../tags/tag7.xml"/><Relationship Id="rId6" Type="http://schemas.openxmlformats.org/officeDocument/2006/relationships/hyperlink" Target="mailto:sped@tea.texas.gov" TargetMode="External"/><Relationship Id="rId5" Type="http://schemas.openxmlformats.org/officeDocument/2006/relationships/hyperlink" Target="https://www.texasstudentdatasystem.org/TSDS/TEDS/TEDS_Latest_Release/" TargetMode="External"/><Relationship Id="rId4" Type="http://schemas.openxmlformats.org/officeDocument/2006/relationships/hyperlink" Target="https://links.govdelivery.com/track?type=click&amp;enid=ZWFzPTEmbWFpbGluZ2lkPTIwMTkwNTAyLjU0NTEwOTEmbWVzc2FnZWlkPU1EQi1QUkQtQlVMLTIwMTkwNTAyLjU0NTEwOTEmZGF0YWJhc2VpZD0xMDAxJnNlcmlhbD0xNzYwOTE4MiZlbWFpbGlkPWRlYm9yYWguZGViZXJyeUB0ZWEudGV4YXMuZ292JnVzZXJpZD1kZWJvcmFoLmRlYmVycnlAdGVhLnRleGFzLmdvdiZmbD0mZXh0cmE9TXVsdGl2YXJpYXRlSWQ9JiYm&amp;&amp;&amp;102&amp;&amp;&amp;https://tea.texas.gov/interiorpage_wide.aspx?id=51539629591"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texasstudentdatasystem.org/" TargetMode="External"/><Relationship Id="rId2" Type="http://schemas.openxmlformats.org/officeDocument/2006/relationships/notesSlide" Target="../notesSlides/notesSlide42.xml"/><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hyperlink" Target="mailto:TSDS_training@tea.Texas.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3.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3.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10990" y="5105400"/>
            <a:ext cx="6079657" cy="1112442"/>
          </a:xfrm>
        </p:spPr>
        <p:txBody>
          <a:bodyPr>
            <a:normAutofit fontScale="90000"/>
          </a:bodyPr>
          <a:lstStyle/>
          <a:p>
            <a:pPr algn="ctr"/>
            <a:br>
              <a:rPr lang="en-US" sz="2600" b="1" dirty="0">
                <a:latin typeface="Arial" panose="020B0604020202020204" pitchFamily="34" charset="0"/>
                <a:cs typeface="Arial" panose="020B0604020202020204" pitchFamily="34" charset="0"/>
              </a:rPr>
            </a:br>
            <a:r>
              <a:rPr lang="en-US" sz="2600" b="1" dirty="0">
                <a:latin typeface="Arial" panose="020B0604020202020204" pitchFamily="34" charset="0"/>
                <a:cs typeface="Arial" panose="020B0604020202020204" pitchFamily="34" charset="0"/>
              </a:rPr>
              <a:t> </a:t>
            </a:r>
            <a:br>
              <a:rPr lang="en-US" sz="2600" b="1" dirty="0">
                <a:latin typeface="Arial" panose="020B0604020202020204" pitchFamily="34" charset="0"/>
                <a:cs typeface="Arial" panose="020B0604020202020204" pitchFamily="34" charset="0"/>
              </a:rPr>
            </a:br>
            <a:r>
              <a:rPr lang="en-US" sz="2200" b="1" dirty="0">
                <a:solidFill>
                  <a:schemeClr val="bg2">
                    <a:lumMod val="50000"/>
                  </a:schemeClr>
                </a:solidFill>
                <a:latin typeface="Arial" panose="020B0604020202020204" pitchFamily="34" charset="0"/>
                <a:cs typeface="Arial" panose="020B0604020202020204" pitchFamily="34" charset="0"/>
              </a:rPr>
              <a:t>State Performance Plan Indicator 14</a:t>
            </a:r>
            <a:br>
              <a:rPr lang="en-US" sz="3600" b="1" dirty="0">
                <a:solidFill>
                  <a:schemeClr val="bg2">
                    <a:lumMod val="50000"/>
                  </a:schemeClr>
                </a:solidFill>
              </a:rPr>
            </a:br>
            <a:endParaRPr lang="en-US" sz="2400" dirty="0">
              <a:solidFill>
                <a:schemeClr val="bg2">
                  <a:lumMod val="50000"/>
                </a:schemeClr>
              </a:solidFill>
            </a:endParaRPr>
          </a:p>
        </p:txBody>
      </p:sp>
      <p:sp>
        <p:nvSpPr>
          <p:cNvPr id="3" name="Text Placeholder 2">
            <a:extLst>
              <a:ext uri="{FF2B5EF4-FFF2-40B4-BE49-F238E27FC236}">
                <a16:creationId xmlns:a16="http://schemas.microsoft.com/office/drawing/2014/main" id="{1C9466EB-E57D-47EB-8FDD-38916DB30CC4}"/>
              </a:ext>
            </a:extLst>
          </p:cNvPr>
          <p:cNvSpPr>
            <a:spLocks noGrp="1"/>
          </p:cNvSpPr>
          <p:nvPr>
            <p:ph type="body" sz="quarter" idx="12"/>
          </p:nvPr>
        </p:nvSpPr>
        <p:spPr/>
        <p:txBody>
          <a:bodyPr/>
          <a:lstStyle/>
          <a:p>
            <a:r>
              <a:rPr lang="en-US" dirty="0"/>
              <a:t>September 2019</a:t>
            </a:r>
          </a:p>
        </p:txBody>
      </p:sp>
      <p:sp>
        <p:nvSpPr>
          <p:cNvPr id="6" name="Rectangle 5"/>
          <p:cNvSpPr/>
          <p:nvPr/>
        </p:nvSpPr>
        <p:spPr>
          <a:xfrm>
            <a:off x="110990" y="870099"/>
            <a:ext cx="2832442" cy="338554"/>
          </a:xfrm>
          <a:prstGeom prst="rect">
            <a:avLst/>
          </a:prstGeom>
        </p:spPr>
        <p:txBody>
          <a:bodyPr wrap="none">
            <a:spAutoFit/>
          </a:bodyPr>
          <a:lstStyle/>
          <a:p>
            <a:r>
              <a:rPr lang="en-US" sz="1600">
                <a:solidFill>
                  <a:srgbClr val="11D4E9"/>
                </a:solidFill>
              </a:rPr>
              <a:t>Simple Solution. Brighter Futures.</a:t>
            </a:r>
            <a:endParaRPr lang="en-US"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B6FC9A5-740C-49EB-8942-10B1D1799940}"/>
              </a:ext>
            </a:extLst>
          </p:cNvPr>
          <p:cNvSpPr>
            <a:spLocks noGrp="1"/>
          </p:cNvSpPr>
          <p:nvPr>
            <p:ph type="body" idx="1"/>
          </p:nvPr>
        </p:nvSpPr>
        <p:spPr>
          <a:xfrm>
            <a:off x="593408" y="653415"/>
            <a:ext cx="7886700" cy="4427163"/>
          </a:xfrm>
        </p:spPr>
        <p:txBody>
          <a:bodyPr/>
          <a:lstStyle/>
          <a:p>
            <a:pPr marL="571500" indent="-571500">
              <a:buAutoNum type="romanUcPeriod"/>
            </a:pPr>
            <a:r>
              <a:rPr lang="en-US" sz="3200"/>
              <a:t>SPPI-14 in TSDS for 2019-2020</a:t>
            </a:r>
          </a:p>
          <a:p>
            <a:endParaRPr lang="en-US" sz="3200">
              <a:highlight>
                <a:srgbClr val="FFFFFF"/>
              </a:highlight>
            </a:endParaRPr>
          </a:p>
          <a:p>
            <a:pPr marL="571500" indent="-571500">
              <a:buFont typeface="+mj-lt"/>
              <a:buAutoNum type="romanUcPeriod" startAt="2"/>
            </a:pPr>
            <a:r>
              <a:rPr lang="en-US" sz="3200">
                <a:highlight>
                  <a:srgbClr val="FFFFFF"/>
                </a:highlight>
              </a:rPr>
              <a:t>TSDS Demo for SPPI-14</a:t>
            </a:r>
          </a:p>
          <a:p>
            <a:endParaRPr lang="en-US" sz="3200">
              <a:highlight>
                <a:srgbClr val="FFFFFF"/>
              </a:highlight>
            </a:endParaRPr>
          </a:p>
          <a:p>
            <a:pPr marL="571500" indent="-571500">
              <a:buFont typeface="+mj-lt"/>
              <a:buAutoNum type="romanUcPeriod" startAt="3"/>
            </a:pPr>
            <a:r>
              <a:rPr lang="en-US" sz="3200"/>
              <a:t>Helpful Resources</a:t>
            </a:r>
          </a:p>
          <a:p>
            <a:endParaRPr lang="en-US" sz="3200"/>
          </a:p>
          <a:p>
            <a:endParaRPr lang="en-US"/>
          </a:p>
        </p:txBody>
      </p:sp>
      <p:sp>
        <p:nvSpPr>
          <p:cNvPr id="6" name="Slide Number Placeholder 5"/>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66046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4C3B-5322-4193-B34D-95EEC10C5E0D}"/>
              </a:ext>
            </a:extLst>
          </p:cNvPr>
          <p:cNvSpPr>
            <a:spLocks noGrp="1"/>
          </p:cNvSpPr>
          <p:nvPr>
            <p:ph type="title"/>
          </p:nvPr>
        </p:nvSpPr>
        <p:spPr/>
        <p:txBody>
          <a:bodyPr/>
          <a:lstStyle/>
          <a:p>
            <a:r>
              <a:rPr lang="en-US" dirty="0"/>
              <a:t>Example of SIS extract</a:t>
            </a:r>
          </a:p>
        </p:txBody>
      </p:sp>
      <p:sp>
        <p:nvSpPr>
          <p:cNvPr id="4" name="Slide Number Placeholder 3">
            <a:extLst>
              <a:ext uri="{FF2B5EF4-FFF2-40B4-BE49-F238E27FC236}">
                <a16:creationId xmlns:a16="http://schemas.microsoft.com/office/drawing/2014/main" id="{82CB41B7-5582-49ED-9CEB-E8FF26E97616}"/>
              </a:ext>
            </a:extLst>
          </p:cNvPr>
          <p:cNvSpPr>
            <a:spLocks noGrp="1"/>
          </p:cNvSpPr>
          <p:nvPr>
            <p:ph type="sldNum" sz="quarter" idx="12"/>
          </p:nvPr>
        </p:nvSpPr>
        <p:spPr/>
        <p:txBody>
          <a:bodyPr/>
          <a:lstStyle/>
          <a:p>
            <a:fld id="{25037DA4-2335-4A87-8586-64B2BAB08211}" type="slidenum">
              <a:rPr lang="en-US" smtClean="0"/>
              <a:pPr/>
              <a:t>11</a:t>
            </a:fld>
            <a:endParaRPr lang="en-US"/>
          </a:p>
        </p:txBody>
      </p:sp>
      <p:pic>
        <p:nvPicPr>
          <p:cNvPr id="5" name="Content Placeholder 4">
            <a:extLst>
              <a:ext uri="{FF2B5EF4-FFF2-40B4-BE49-F238E27FC236}">
                <a16:creationId xmlns:a16="http://schemas.microsoft.com/office/drawing/2014/main" id="{053B69D0-3F00-44AD-8D06-0266371C22D0}"/>
              </a:ext>
            </a:extLst>
          </p:cNvPr>
          <p:cNvPicPr>
            <a:picLocks noGrp="1" noChangeAspect="1"/>
          </p:cNvPicPr>
          <p:nvPr>
            <p:ph idx="1"/>
          </p:nvPr>
        </p:nvPicPr>
        <p:blipFill rotWithShape="1">
          <a:blip r:embed="rId2"/>
          <a:srcRect r="59954" b="68329"/>
          <a:stretch/>
        </p:blipFill>
        <p:spPr>
          <a:xfrm>
            <a:off x="628650" y="1317228"/>
            <a:ext cx="3158259" cy="1509099"/>
          </a:xfrm>
          <a:prstGeom prst="rect">
            <a:avLst/>
          </a:prstGeom>
          <a:ln>
            <a:solidFill>
              <a:schemeClr val="tx2"/>
            </a:solidFill>
          </a:ln>
        </p:spPr>
      </p:pic>
      <p:pic>
        <p:nvPicPr>
          <p:cNvPr id="8" name="Picture 7">
            <a:extLst>
              <a:ext uri="{FF2B5EF4-FFF2-40B4-BE49-F238E27FC236}">
                <a16:creationId xmlns:a16="http://schemas.microsoft.com/office/drawing/2014/main" id="{A3C1320C-59AB-465A-9FD4-05D844BC68E0}"/>
              </a:ext>
            </a:extLst>
          </p:cNvPr>
          <p:cNvPicPr>
            <a:picLocks noChangeAspect="1"/>
          </p:cNvPicPr>
          <p:nvPr/>
        </p:nvPicPr>
        <p:blipFill>
          <a:blip r:embed="rId3"/>
          <a:stretch>
            <a:fillRect/>
          </a:stretch>
        </p:blipFill>
        <p:spPr>
          <a:xfrm>
            <a:off x="669492" y="3158837"/>
            <a:ext cx="6100764" cy="1246113"/>
          </a:xfrm>
          <a:prstGeom prst="rect">
            <a:avLst/>
          </a:prstGeom>
          <a:ln>
            <a:solidFill>
              <a:srgbClr val="FF0000"/>
            </a:solidFill>
          </a:ln>
        </p:spPr>
      </p:pic>
    </p:spTree>
    <p:extLst>
      <p:ext uri="{BB962C8B-B14F-4D97-AF65-F5344CB8AC3E}">
        <p14:creationId xmlns:p14="http://schemas.microsoft.com/office/powerpoint/2010/main" val="412952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BF534-4A28-4972-AB61-10794A6C56E1}"/>
              </a:ext>
            </a:extLst>
          </p:cNvPr>
          <p:cNvSpPr>
            <a:spLocks noGrp="1"/>
          </p:cNvSpPr>
          <p:nvPr>
            <p:ph type="title"/>
          </p:nvPr>
        </p:nvSpPr>
        <p:spPr/>
        <p:txBody>
          <a:bodyPr/>
          <a:lstStyle/>
          <a:p>
            <a:r>
              <a:rPr lang="en-US" dirty="0"/>
              <a:t>SIS to EDM</a:t>
            </a:r>
          </a:p>
        </p:txBody>
      </p:sp>
      <p:pic>
        <p:nvPicPr>
          <p:cNvPr id="5" name="Content Placeholder 4">
            <a:extLst>
              <a:ext uri="{FF2B5EF4-FFF2-40B4-BE49-F238E27FC236}">
                <a16:creationId xmlns:a16="http://schemas.microsoft.com/office/drawing/2014/main" id="{FAFA6A55-7D3A-4249-A68B-85A16EDF8784}"/>
              </a:ext>
            </a:extLst>
          </p:cNvPr>
          <p:cNvPicPr>
            <a:picLocks noGrp="1" noChangeAspect="1"/>
          </p:cNvPicPr>
          <p:nvPr>
            <p:ph idx="1"/>
          </p:nvPr>
        </p:nvPicPr>
        <p:blipFill>
          <a:blip r:embed="rId3"/>
          <a:stretch>
            <a:fillRect/>
          </a:stretch>
        </p:blipFill>
        <p:spPr>
          <a:xfrm>
            <a:off x="628649" y="1229744"/>
            <a:ext cx="6707471" cy="4201238"/>
          </a:xfrm>
          <a:prstGeom prst="rect">
            <a:avLst/>
          </a:prstGeom>
        </p:spPr>
      </p:pic>
      <p:sp>
        <p:nvSpPr>
          <p:cNvPr id="4" name="Slide Number Placeholder 3">
            <a:extLst>
              <a:ext uri="{FF2B5EF4-FFF2-40B4-BE49-F238E27FC236}">
                <a16:creationId xmlns:a16="http://schemas.microsoft.com/office/drawing/2014/main" id="{4F4E4E5F-5FB3-4655-AE39-0C623091748B}"/>
              </a:ext>
            </a:extLst>
          </p:cNvPr>
          <p:cNvSpPr>
            <a:spLocks noGrp="1"/>
          </p:cNvSpPr>
          <p:nvPr>
            <p:ph type="sldNum" sz="quarter" idx="12"/>
          </p:nvPr>
        </p:nvSpPr>
        <p:spPr/>
        <p:txBody>
          <a:bodyPr/>
          <a:lstStyle/>
          <a:p>
            <a:fld id="{25037DA4-2335-4A87-8586-64B2BAB08211}" type="slidenum">
              <a:rPr lang="en-US" smtClean="0"/>
              <a:pPr/>
              <a:t>12</a:t>
            </a:fld>
            <a:endParaRPr lang="en-US"/>
          </a:p>
        </p:txBody>
      </p:sp>
      <p:cxnSp>
        <p:nvCxnSpPr>
          <p:cNvPr id="7" name="Straight Arrow Connector 6">
            <a:extLst>
              <a:ext uri="{FF2B5EF4-FFF2-40B4-BE49-F238E27FC236}">
                <a16:creationId xmlns:a16="http://schemas.microsoft.com/office/drawing/2014/main" id="{378991BC-159C-464D-9135-984C15C1F933}"/>
              </a:ext>
            </a:extLst>
          </p:cNvPr>
          <p:cNvCxnSpPr>
            <a:cxnSpLocks/>
          </p:cNvCxnSpPr>
          <p:nvPr/>
        </p:nvCxnSpPr>
        <p:spPr>
          <a:xfrm flipH="1">
            <a:off x="4747493" y="1229744"/>
            <a:ext cx="498762" cy="1348509"/>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30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4637C-A1A9-4C25-911C-3524B71283A2}"/>
              </a:ext>
            </a:extLst>
          </p:cNvPr>
          <p:cNvSpPr>
            <a:spLocks noGrp="1"/>
          </p:cNvSpPr>
          <p:nvPr>
            <p:ph type="title"/>
          </p:nvPr>
        </p:nvSpPr>
        <p:spPr/>
        <p:txBody>
          <a:bodyPr>
            <a:normAutofit fontScale="90000"/>
          </a:bodyPr>
          <a:lstStyle/>
          <a:p>
            <a:r>
              <a:rPr lang="en-US" dirty="0"/>
              <a:t>EDM File Manager and Batch Manager</a:t>
            </a:r>
          </a:p>
        </p:txBody>
      </p:sp>
      <p:sp>
        <p:nvSpPr>
          <p:cNvPr id="4" name="Slide Number Placeholder 3">
            <a:extLst>
              <a:ext uri="{FF2B5EF4-FFF2-40B4-BE49-F238E27FC236}">
                <a16:creationId xmlns:a16="http://schemas.microsoft.com/office/drawing/2014/main" id="{54848519-2564-4B15-A718-60433778FCA7}"/>
              </a:ext>
            </a:extLst>
          </p:cNvPr>
          <p:cNvSpPr>
            <a:spLocks noGrp="1"/>
          </p:cNvSpPr>
          <p:nvPr>
            <p:ph type="sldNum" sz="quarter" idx="12"/>
          </p:nvPr>
        </p:nvSpPr>
        <p:spPr/>
        <p:txBody>
          <a:bodyPr/>
          <a:lstStyle/>
          <a:p>
            <a:fld id="{25037DA4-2335-4A87-8586-64B2BAB08211}" type="slidenum">
              <a:rPr lang="en-US" smtClean="0"/>
              <a:pPr/>
              <a:t>13</a:t>
            </a:fld>
            <a:endParaRPr lang="en-US"/>
          </a:p>
        </p:txBody>
      </p:sp>
      <p:pic>
        <p:nvPicPr>
          <p:cNvPr id="6" name="Picture 5">
            <a:extLst>
              <a:ext uri="{FF2B5EF4-FFF2-40B4-BE49-F238E27FC236}">
                <a16:creationId xmlns:a16="http://schemas.microsoft.com/office/drawing/2014/main" id="{E6D00083-47C5-472C-9C73-5D33CF481DB3}"/>
              </a:ext>
            </a:extLst>
          </p:cNvPr>
          <p:cNvPicPr>
            <a:picLocks noChangeAspect="1"/>
          </p:cNvPicPr>
          <p:nvPr/>
        </p:nvPicPr>
        <p:blipFill>
          <a:blip r:embed="rId2"/>
          <a:stretch>
            <a:fillRect/>
          </a:stretch>
        </p:blipFill>
        <p:spPr>
          <a:xfrm>
            <a:off x="744730" y="1497724"/>
            <a:ext cx="7731693" cy="3231931"/>
          </a:xfrm>
          <a:prstGeom prst="rect">
            <a:avLst/>
          </a:prstGeom>
          <a:ln>
            <a:solidFill>
              <a:srgbClr val="FF0000"/>
            </a:solidFill>
          </a:ln>
        </p:spPr>
      </p:pic>
      <p:sp>
        <p:nvSpPr>
          <p:cNvPr id="9" name="Content Placeholder 8">
            <a:extLst>
              <a:ext uri="{FF2B5EF4-FFF2-40B4-BE49-F238E27FC236}">
                <a16:creationId xmlns:a16="http://schemas.microsoft.com/office/drawing/2014/main" id="{516C3B54-7A12-44FC-9094-0ACB023154BE}"/>
              </a:ext>
            </a:extLst>
          </p:cNvPr>
          <p:cNvSpPr>
            <a:spLocks noGrp="1"/>
          </p:cNvSpPr>
          <p:nvPr>
            <p:ph idx="1"/>
          </p:nvPr>
        </p:nvSpPr>
        <p:spPr>
          <a:xfrm>
            <a:off x="628650" y="1221971"/>
            <a:ext cx="7579929" cy="4138305"/>
          </a:xfrm>
        </p:spPr>
        <p:txBody>
          <a:bodyPr/>
          <a:lstStyle/>
          <a:p>
            <a:endParaRPr lang="en-US" dirty="0"/>
          </a:p>
        </p:txBody>
      </p:sp>
    </p:spTree>
    <p:extLst>
      <p:ext uri="{BB962C8B-B14F-4D97-AF65-F5344CB8AC3E}">
        <p14:creationId xmlns:p14="http://schemas.microsoft.com/office/powerpoint/2010/main" val="1472134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7318757" cy="793820"/>
          </a:xfrm>
          <a:prstGeom prst="rect">
            <a:avLst/>
          </a:prstGeom>
        </p:spPr>
        <p:txBody>
          <a:bodyPr>
            <a:noAutofit/>
          </a:bodyPr>
          <a:lstStyle/>
          <a:p>
            <a:r>
              <a:rPr lang="en-US" sz="3400" dirty="0">
                <a:latin typeface="+mn-lt"/>
              </a:rPr>
              <a:t>TSDS SPPI-14</a:t>
            </a:r>
          </a:p>
        </p:txBody>
      </p:sp>
      <p:sp>
        <p:nvSpPr>
          <p:cNvPr id="5" name="Slide Number Placeholder 4"/>
          <p:cNvSpPr>
            <a:spLocks noGrp="1"/>
          </p:cNvSpPr>
          <p:nvPr>
            <p:ph type="sldNum" sz="quarter" idx="12"/>
          </p:nvPr>
        </p:nvSpPr>
        <p:spPr/>
        <p:txBody>
          <a:bodyPr>
            <a:noAutofit/>
          </a:bodyPr>
          <a:lstStyle>
            <a:lvl1pPr>
              <a:defRPr sz="1300">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171616">
                  <a:tint val="75000"/>
                </a:srgbClr>
              </a:solidFill>
              <a:effectLst/>
              <a:uLnTx/>
              <a:uFillTx/>
              <a:latin typeface="Arial" pitchFamily="34" charset="0"/>
              <a:ea typeface="+mn-ea"/>
              <a:cs typeface="Arial" pitchFamily="34" charset="0"/>
            </a:endParaRPr>
          </a:p>
        </p:txBody>
      </p:sp>
      <p:pic>
        <p:nvPicPr>
          <p:cNvPr id="2" name="Picture 1">
            <a:extLst>
              <a:ext uri="{FF2B5EF4-FFF2-40B4-BE49-F238E27FC236}">
                <a16:creationId xmlns:a16="http://schemas.microsoft.com/office/drawing/2014/main" id="{823621B6-916F-4D9D-A938-5E28061DEF5D}"/>
              </a:ext>
            </a:extLst>
          </p:cNvPr>
          <p:cNvPicPr>
            <a:picLocks noChangeAspect="1"/>
          </p:cNvPicPr>
          <p:nvPr/>
        </p:nvPicPr>
        <p:blipFill>
          <a:blip r:embed="rId4"/>
          <a:stretch>
            <a:fillRect/>
          </a:stretch>
        </p:blipFill>
        <p:spPr>
          <a:xfrm>
            <a:off x="581891" y="2311660"/>
            <a:ext cx="7878617" cy="3819525"/>
          </a:xfrm>
          <a:prstGeom prst="rect">
            <a:avLst/>
          </a:prstGeom>
        </p:spPr>
      </p:pic>
      <p:sp>
        <p:nvSpPr>
          <p:cNvPr id="3" name="Rectangle 2">
            <a:extLst>
              <a:ext uri="{FF2B5EF4-FFF2-40B4-BE49-F238E27FC236}">
                <a16:creationId xmlns:a16="http://schemas.microsoft.com/office/drawing/2014/main" id="{1299347B-48C8-4A49-8D36-5022F8575911}"/>
              </a:ext>
            </a:extLst>
          </p:cNvPr>
          <p:cNvSpPr/>
          <p:nvPr/>
        </p:nvSpPr>
        <p:spPr>
          <a:xfrm>
            <a:off x="581891" y="2641589"/>
            <a:ext cx="8118763" cy="3749964"/>
          </a:xfrm>
          <a:prstGeom prst="rect">
            <a:avLst/>
          </a:prstGeom>
          <a:noFill/>
          <a:ln w="28575"/>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2834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5739825"/>
            <a:ext cx="6934200" cy="584775"/>
          </a:xfrm>
          <a:prstGeom prst="rect">
            <a:avLst/>
          </a:prstGeom>
          <a:ln w="12700">
            <a:solidFill>
              <a:schemeClr val="accent1"/>
            </a:solidFill>
          </a:ln>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171616"/>
                </a:solidFill>
                <a:effectLst/>
                <a:uLnTx/>
                <a:uFillTx/>
                <a:latin typeface="Tw Cen MT"/>
                <a:ea typeface="+mn-ea"/>
                <a:cs typeface="+mn-cs"/>
              </a:rPr>
              <a:t>The Promote process will pull PEIMS data and TSDS data from the ODS and the prior year PEIMS data from the staging tables to the Core Collection Data Mart.</a:t>
            </a:r>
          </a:p>
        </p:txBody>
      </p:sp>
      <p:sp>
        <p:nvSpPr>
          <p:cNvPr id="11" name="TextBox 10">
            <a:extLst>
              <a:ext uri="{FF2B5EF4-FFF2-40B4-BE49-F238E27FC236}">
                <a16:creationId xmlns:a16="http://schemas.microsoft.com/office/drawing/2014/main" id="{3704CF00-14B5-4903-B79D-50A4FCB7E846}"/>
              </a:ext>
            </a:extLst>
          </p:cNvPr>
          <p:cNvSpPr txBox="1"/>
          <p:nvPr/>
        </p:nvSpPr>
        <p:spPr>
          <a:xfrm>
            <a:off x="457200" y="70216"/>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DATA PROMOTION</a:t>
            </a:r>
          </a:p>
        </p:txBody>
      </p:sp>
      <p:sp>
        <p:nvSpPr>
          <p:cNvPr id="13" name="Rectangle 12">
            <a:extLst>
              <a:ext uri="{FF2B5EF4-FFF2-40B4-BE49-F238E27FC236}">
                <a16:creationId xmlns:a16="http://schemas.microsoft.com/office/drawing/2014/main" id="{96817445-464B-4831-87A9-EB55E044C0DC}"/>
              </a:ext>
            </a:extLst>
          </p:cNvPr>
          <p:cNvSpPr/>
          <p:nvPr/>
        </p:nvSpPr>
        <p:spPr>
          <a:xfrm>
            <a:off x="457200" y="767812"/>
            <a:ext cx="8305800" cy="138499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To Promote the </a:t>
            </a:r>
            <a:r>
              <a:rPr kumimoji="0" lang="en-US" sz="2400" b="0" i="0" u="none" strike="noStrike" kern="1200" cap="none" spc="0" normalizeH="0" baseline="0" noProof="0">
                <a:ln>
                  <a:noFill/>
                </a:ln>
                <a:solidFill>
                  <a:srgbClr val="171616"/>
                </a:solidFill>
                <a:effectLst/>
                <a:uLnTx/>
                <a:uFillTx/>
                <a:latin typeface="Tw Cen MT"/>
                <a:ea typeface="+mn-ea"/>
                <a:cs typeface="+mn-cs"/>
              </a:rPr>
              <a:t>SPPI-14 submission </a:t>
            </a:r>
            <a:r>
              <a:rPr kumimoji="0" lang="en-US" sz="2400" b="0" i="0" u="none" strike="noStrike" kern="1200" cap="none" spc="0" normalizeH="0" baseline="0" noProof="0" dirty="0">
                <a:ln>
                  <a:noFill/>
                </a:ln>
                <a:solidFill>
                  <a:srgbClr val="171616"/>
                </a:solidFill>
                <a:effectLst/>
                <a:uLnTx/>
                <a:uFillTx/>
                <a:latin typeface="Tw Cen MT"/>
                <a:ea typeface="+mn-ea"/>
                <a:cs typeface="+mn-cs"/>
              </a:rPr>
              <a:t>data, hover over Data Promotions.</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Click on Promote Loaded Data.</a:t>
            </a:r>
          </a:p>
        </p:txBody>
      </p:sp>
      <p:sp>
        <p:nvSpPr>
          <p:cNvPr id="3" name="Slide Number Placeholder 2">
            <a:extLst>
              <a:ext uri="{FF2B5EF4-FFF2-40B4-BE49-F238E27FC236}">
                <a16:creationId xmlns:a16="http://schemas.microsoft.com/office/drawing/2014/main" id="{8F066947-9ECF-4C00-8EF6-80EC67622F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4" name="Picture 3">
            <a:extLst>
              <a:ext uri="{FF2B5EF4-FFF2-40B4-BE49-F238E27FC236}">
                <a16:creationId xmlns:a16="http://schemas.microsoft.com/office/drawing/2014/main" id="{73127BD9-6141-48B6-AECD-F48749BDB236}"/>
              </a:ext>
            </a:extLst>
          </p:cNvPr>
          <p:cNvPicPr>
            <a:picLocks noChangeAspect="1"/>
          </p:cNvPicPr>
          <p:nvPr/>
        </p:nvPicPr>
        <p:blipFill>
          <a:blip r:embed="rId3"/>
          <a:stretch>
            <a:fillRect/>
          </a:stretch>
        </p:blipFill>
        <p:spPr>
          <a:xfrm>
            <a:off x="609600" y="2183781"/>
            <a:ext cx="7886700" cy="3378819"/>
          </a:xfrm>
          <a:prstGeom prst="rect">
            <a:avLst/>
          </a:prstGeom>
        </p:spPr>
      </p:pic>
      <p:sp>
        <p:nvSpPr>
          <p:cNvPr id="10" name="Rectangle 9">
            <a:extLst>
              <a:ext uri="{FF2B5EF4-FFF2-40B4-BE49-F238E27FC236}">
                <a16:creationId xmlns:a16="http://schemas.microsoft.com/office/drawing/2014/main" id="{3B2A1A05-D091-478B-9D95-C38674C09B59}"/>
              </a:ext>
            </a:extLst>
          </p:cNvPr>
          <p:cNvSpPr/>
          <p:nvPr/>
        </p:nvSpPr>
        <p:spPr>
          <a:xfrm>
            <a:off x="2133600" y="3590666"/>
            <a:ext cx="1066800" cy="295534"/>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4" name="Oval 13">
            <a:extLst>
              <a:ext uri="{FF2B5EF4-FFF2-40B4-BE49-F238E27FC236}">
                <a16:creationId xmlns:a16="http://schemas.microsoft.com/office/drawing/2014/main" id="{D1ED1F66-0945-437B-B493-61DA1EC64E29}"/>
              </a:ext>
            </a:extLst>
          </p:cNvPr>
          <p:cNvSpPr/>
          <p:nvPr/>
        </p:nvSpPr>
        <p:spPr>
          <a:xfrm>
            <a:off x="1997149" y="318020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w Cen MT"/>
                <a:ea typeface="+mn-ea"/>
                <a:cs typeface="+mn-cs"/>
              </a:rPr>
              <a:t>1</a:t>
            </a:r>
          </a:p>
        </p:txBody>
      </p:sp>
      <p:sp>
        <p:nvSpPr>
          <p:cNvPr id="8" name="Rectangle 7">
            <a:extLst>
              <a:ext uri="{FF2B5EF4-FFF2-40B4-BE49-F238E27FC236}">
                <a16:creationId xmlns:a16="http://schemas.microsoft.com/office/drawing/2014/main" id="{6F81B14B-0D77-4477-BF48-A970B3E82A4D}"/>
              </a:ext>
            </a:extLst>
          </p:cNvPr>
          <p:cNvSpPr/>
          <p:nvPr/>
        </p:nvSpPr>
        <p:spPr>
          <a:xfrm>
            <a:off x="533400" y="2146072"/>
            <a:ext cx="7924800" cy="3492728"/>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5" name="Rectangle 14">
            <a:extLst>
              <a:ext uri="{FF2B5EF4-FFF2-40B4-BE49-F238E27FC236}">
                <a16:creationId xmlns:a16="http://schemas.microsoft.com/office/drawing/2014/main" id="{09922173-B110-4F65-BA58-1DA188F7E4A1}"/>
              </a:ext>
            </a:extLst>
          </p:cNvPr>
          <p:cNvSpPr/>
          <p:nvPr/>
        </p:nvSpPr>
        <p:spPr>
          <a:xfrm>
            <a:off x="6324600" y="2226200"/>
            <a:ext cx="655545" cy="268017"/>
          </a:xfrm>
          <a:prstGeom prst="rect">
            <a:avLst/>
          </a:prstGeom>
          <a:solidFill>
            <a:srgbClr val="008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4F5FE"/>
                </a:solidFill>
                <a:effectLst/>
                <a:uLnTx/>
                <a:uFillTx/>
                <a:latin typeface="Tw Cen MT"/>
                <a:ea typeface="+mn-ea"/>
                <a:cs typeface="+mn-cs"/>
              </a:rPr>
              <a:t>SPPI-14</a:t>
            </a:r>
          </a:p>
        </p:txBody>
      </p:sp>
      <p:sp>
        <p:nvSpPr>
          <p:cNvPr id="12" name="Rectangle 11">
            <a:extLst>
              <a:ext uri="{FF2B5EF4-FFF2-40B4-BE49-F238E27FC236}">
                <a16:creationId xmlns:a16="http://schemas.microsoft.com/office/drawing/2014/main" id="{81385729-3048-447F-8BA6-47E6C21DC896}"/>
              </a:ext>
            </a:extLst>
          </p:cNvPr>
          <p:cNvSpPr/>
          <p:nvPr/>
        </p:nvSpPr>
        <p:spPr>
          <a:xfrm>
            <a:off x="6980145" y="2226199"/>
            <a:ext cx="655545" cy="268017"/>
          </a:xfrm>
          <a:prstGeom prst="rect">
            <a:avLst/>
          </a:prstGeom>
          <a:solidFill>
            <a:srgbClr val="008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Tw Cen MT"/>
                <a:ea typeface="+mn-ea"/>
                <a:cs typeface="+mn-cs"/>
              </a:rPr>
              <a:t>2019-20</a:t>
            </a:r>
          </a:p>
        </p:txBody>
      </p:sp>
    </p:spTree>
    <p:extLst>
      <p:ext uri="{BB962C8B-B14F-4D97-AF65-F5344CB8AC3E}">
        <p14:creationId xmlns:p14="http://schemas.microsoft.com/office/powerpoint/2010/main" val="277565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par>
                          <p:cTn id="14" fill="hold">
                            <p:stCondLst>
                              <p:cond delay="4000"/>
                            </p:stCondLst>
                            <p:childTnLst>
                              <p:par>
                                <p:cTn id="15" presetID="1" presetClass="entr" presetSubtype="0" fill="hold" grpId="0" nodeType="afterEffect">
                                  <p:stCondLst>
                                    <p:cond delay="300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5739825"/>
            <a:ext cx="6934200" cy="584775"/>
          </a:xfrm>
          <a:prstGeom prst="rect">
            <a:avLst/>
          </a:prstGeom>
          <a:ln w="12700">
            <a:solidFill>
              <a:schemeClr val="accent1"/>
            </a:solidFill>
          </a:ln>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srgbClr val="171616"/>
                </a:solidFill>
                <a:effectLst/>
                <a:uLnTx/>
                <a:uFillTx/>
                <a:latin typeface="Tw Cen MT"/>
                <a:ea typeface="+mn-ea"/>
                <a:cs typeface="+mn-cs"/>
              </a:rPr>
              <a:t>The Promote process will pull PEIMS data and TSDS data from the ODS and the prior year PEIMS data from the staging tables to the Core Collection Data Mart.</a:t>
            </a:r>
          </a:p>
        </p:txBody>
      </p:sp>
      <p:sp>
        <p:nvSpPr>
          <p:cNvPr id="11" name="TextBox 10">
            <a:extLst>
              <a:ext uri="{FF2B5EF4-FFF2-40B4-BE49-F238E27FC236}">
                <a16:creationId xmlns:a16="http://schemas.microsoft.com/office/drawing/2014/main" id="{3704CF00-14B5-4903-B79D-50A4FCB7E846}"/>
              </a:ext>
            </a:extLst>
          </p:cNvPr>
          <p:cNvSpPr txBox="1"/>
          <p:nvPr/>
        </p:nvSpPr>
        <p:spPr>
          <a:xfrm>
            <a:off x="457200" y="70216"/>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PROMOTE ALL CATEGORIES</a:t>
            </a:r>
          </a:p>
        </p:txBody>
      </p:sp>
      <p:sp>
        <p:nvSpPr>
          <p:cNvPr id="13" name="Rectangle 12">
            <a:extLst>
              <a:ext uri="{FF2B5EF4-FFF2-40B4-BE49-F238E27FC236}">
                <a16:creationId xmlns:a16="http://schemas.microsoft.com/office/drawing/2014/main" id="{96817445-464B-4831-87A9-EB55E044C0DC}"/>
              </a:ext>
            </a:extLst>
          </p:cNvPr>
          <p:cNvSpPr/>
          <p:nvPr/>
        </p:nvSpPr>
        <p:spPr>
          <a:xfrm>
            <a:off x="457200" y="767812"/>
            <a:ext cx="8305800" cy="101566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For SPPI-14 you should always select All Categories.</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Click Next.</a:t>
            </a:r>
          </a:p>
        </p:txBody>
      </p:sp>
      <p:sp>
        <p:nvSpPr>
          <p:cNvPr id="3" name="Slide Number Placeholder 2">
            <a:extLst>
              <a:ext uri="{FF2B5EF4-FFF2-40B4-BE49-F238E27FC236}">
                <a16:creationId xmlns:a16="http://schemas.microsoft.com/office/drawing/2014/main" id="{8F066947-9ECF-4C00-8EF6-80EC67622F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8" name="Rectangle 7">
            <a:extLst>
              <a:ext uri="{FF2B5EF4-FFF2-40B4-BE49-F238E27FC236}">
                <a16:creationId xmlns:a16="http://schemas.microsoft.com/office/drawing/2014/main" id="{6F81B14B-0D77-4477-BF48-A970B3E82A4D}"/>
              </a:ext>
            </a:extLst>
          </p:cNvPr>
          <p:cNvSpPr/>
          <p:nvPr/>
        </p:nvSpPr>
        <p:spPr>
          <a:xfrm>
            <a:off x="533400" y="2146072"/>
            <a:ext cx="7924800" cy="3492728"/>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5" name="Rectangle 14">
            <a:extLst>
              <a:ext uri="{FF2B5EF4-FFF2-40B4-BE49-F238E27FC236}">
                <a16:creationId xmlns:a16="http://schemas.microsoft.com/office/drawing/2014/main" id="{09922173-B110-4F65-BA58-1DA188F7E4A1}"/>
              </a:ext>
            </a:extLst>
          </p:cNvPr>
          <p:cNvSpPr/>
          <p:nvPr/>
        </p:nvSpPr>
        <p:spPr>
          <a:xfrm>
            <a:off x="6324600" y="2226200"/>
            <a:ext cx="655545" cy="268017"/>
          </a:xfrm>
          <a:prstGeom prst="rect">
            <a:avLst/>
          </a:prstGeom>
          <a:solidFill>
            <a:srgbClr val="008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4F5FE"/>
                </a:solidFill>
                <a:effectLst/>
                <a:uLnTx/>
                <a:uFillTx/>
                <a:latin typeface="Tw Cen MT"/>
                <a:ea typeface="+mn-ea"/>
                <a:cs typeface="+mn-cs"/>
              </a:rPr>
              <a:t>SPPI-14</a:t>
            </a:r>
          </a:p>
        </p:txBody>
      </p:sp>
      <p:sp>
        <p:nvSpPr>
          <p:cNvPr id="12" name="Rectangle 11">
            <a:extLst>
              <a:ext uri="{FF2B5EF4-FFF2-40B4-BE49-F238E27FC236}">
                <a16:creationId xmlns:a16="http://schemas.microsoft.com/office/drawing/2014/main" id="{81385729-3048-447F-8BA6-47E6C21DC896}"/>
              </a:ext>
            </a:extLst>
          </p:cNvPr>
          <p:cNvSpPr/>
          <p:nvPr/>
        </p:nvSpPr>
        <p:spPr>
          <a:xfrm>
            <a:off x="6980145" y="2226199"/>
            <a:ext cx="655545" cy="268017"/>
          </a:xfrm>
          <a:prstGeom prst="rect">
            <a:avLst/>
          </a:prstGeom>
          <a:solidFill>
            <a:srgbClr val="008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Tw Cen MT"/>
                <a:ea typeface="+mn-ea"/>
                <a:cs typeface="+mn-cs"/>
              </a:rPr>
              <a:t>2019-20</a:t>
            </a:r>
          </a:p>
        </p:txBody>
      </p:sp>
      <p:pic>
        <p:nvPicPr>
          <p:cNvPr id="2" name="Picture 1">
            <a:extLst>
              <a:ext uri="{FF2B5EF4-FFF2-40B4-BE49-F238E27FC236}">
                <a16:creationId xmlns:a16="http://schemas.microsoft.com/office/drawing/2014/main" id="{3FC8C8D2-A37E-4795-ABFA-0B04B001E151}"/>
              </a:ext>
            </a:extLst>
          </p:cNvPr>
          <p:cNvPicPr>
            <a:picLocks noChangeAspect="1"/>
          </p:cNvPicPr>
          <p:nvPr/>
        </p:nvPicPr>
        <p:blipFill>
          <a:blip r:embed="rId3"/>
          <a:stretch>
            <a:fillRect/>
          </a:stretch>
        </p:blipFill>
        <p:spPr>
          <a:xfrm>
            <a:off x="609600" y="2184564"/>
            <a:ext cx="7674429" cy="3367150"/>
          </a:xfrm>
          <a:prstGeom prst="rect">
            <a:avLst/>
          </a:prstGeom>
        </p:spPr>
      </p:pic>
      <p:pic>
        <p:nvPicPr>
          <p:cNvPr id="7" name="Picture 6">
            <a:extLst>
              <a:ext uri="{FF2B5EF4-FFF2-40B4-BE49-F238E27FC236}">
                <a16:creationId xmlns:a16="http://schemas.microsoft.com/office/drawing/2014/main" id="{99B60BFD-AB76-4732-B4BB-B34FD0B2C172}"/>
              </a:ext>
            </a:extLst>
          </p:cNvPr>
          <p:cNvPicPr>
            <a:picLocks noChangeAspect="1"/>
          </p:cNvPicPr>
          <p:nvPr/>
        </p:nvPicPr>
        <p:blipFill>
          <a:blip r:embed="rId4"/>
          <a:stretch>
            <a:fillRect/>
          </a:stretch>
        </p:blipFill>
        <p:spPr>
          <a:xfrm>
            <a:off x="859971" y="3429000"/>
            <a:ext cx="3162300" cy="1685925"/>
          </a:xfrm>
          <a:prstGeom prst="rect">
            <a:avLst/>
          </a:prstGeom>
        </p:spPr>
      </p:pic>
      <p:sp>
        <p:nvSpPr>
          <p:cNvPr id="10" name="Rectangle 9">
            <a:extLst>
              <a:ext uri="{FF2B5EF4-FFF2-40B4-BE49-F238E27FC236}">
                <a16:creationId xmlns:a16="http://schemas.microsoft.com/office/drawing/2014/main" id="{3B2A1A05-D091-478B-9D95-C38674C09B59}"/>
              </a:ext>
            </a:extLst>
          </p:cNvPr>
          <p:cNvSpPr/>
          <p:nvPr/>
        </p:nvSpPr>
        <p:spPr>
          <a:xfrm>
            <a:off x="1741714" y="3730838"/>
            <a:ext cx="1066800" cy="198904"/>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356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3000"/>
                            </p:stCondLst>
                            <p:childTnLst>
                              <p:par>
                                <p:cTn id="9" presetID="1" presetClass="entr" presetSubtype="0"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04CF00-14B5-4903-B79D-50A4FCB7E846}"/>
              </a:ext>
            </a:extLst>
          </p:cNvPr>
          <p:cNvSpPr txBox="1"/>
          <p:nvPr/>
        </p:nvSpPr>
        <p:spPr>
          <a:xfrm>
            <a:off x="457200" y="152400"/>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CONFIRM DATA PROMOTION</a:t>
            </a:r>
          </a:p>
        </p:txBody>
      </p:sp>
      <p:sp>
        <p:nvSpPr>
          <p:cNvPr id="13" name="Rectangle 12">
            <a:extLst>
              <a:ext uri="{FF2B5EF4-FFF2-40B4-BE49-F238E27FC236}">
                <a16:creationId xmlns:a16="http://schemas.microsoft.com/office/drawing/2014/main" id="{96817445-464B-4831-87A9-EB55E044C0DC}"/>
              </a:ext>
            </a:extLst>
          </p:cNvPr>
          <p:cNvSpPr/>
          <p:nvPr/>
        </p:nvSpPr>
        <p:spPr>
          <a:xfrm>
            <a:off x="457200" y="845403"/>
            <a:ext cx="8305800" cy="138499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The confirmation screen will show the categories and subcategories that will be promoting.</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Confirm that this is correct. Then click Submit.</a:t>
            </a:r>
          </a:p>
        </p:txBody>
      </p:sp>
      <p:sp>
        <p:nvSpPr>
          <p:cNvPr id="4" name="Slide Number Placeholder 3">
            <a:extLst>
              <a:ext uri="{FF2B5EF4-FFF2-40B4-BE49-F238E27FC236}">
                <a16:creationId xmlns:a16="http://schemas.microsoft.com/office/drawing/2014/main" id="{00121E49-0143-4508-BF19-0437FAC3E0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2" name="Picture 1">
            <a:extLst>
              <a:ext uri="{FF2B5EF4-FFF2-40B4-BE49-F238E27FC236}">
                <a16:creationId xmlns:a16="http://schemas.microsoft.com/office/drawing/2014/main" id="{2044A7FA-C31B-4FE8-ACD1-747FF150A948}"/>
              </a:ext>
            </a:extLst>
          </p:cNvPr>
          <p:cNvPicPr>
            <a:picLocks noChangeAspect="1"/>
          </p:cNvPicPr>
          <p:nvPr/>
        </p:nvPicPr>
        <p:blipFill>
          <a:blip r:embed="rId3"/>
          <a:stretch>
            <a:fillRect/>
          </a:stretch>
        </p:blipFill>
        <p:spPr>
          <a:xfrm>
            <a:off x="700695" y="2438399"/>
            <a:ext cx="7742610" cy="3874277"/>
          </a:xfrm>
          <a:prstGeom prst="rect">
            <a:avLst/>
          </a:prstGeom>
        </p:spPr>
      </p:pic>
      <p:sp>
        <p:nvSpPr>
          <p:cNvPr id="14" name="Rectangle 13">
            <a:extLst>
              <a:ext uri="{FF2B5EF4-FFF2-40B4-BE49-F238E27FC236}">
                <a16:creationId xmlns:a16="http://schemas.microsoft.com/office/drawing/2014/main" id="{E8F655BB-177C-4E0C-A0C9-66C13BDE5AD8}"/>
              </a:ext>
            </a:extLst>
          </p:cNvPr>
          <p:cNvSpPr/>
          <p:nvPr/>
        </p:nvSpPr>
        <p:spPr>
          <a:xfrm>
            <a:off x="518505" y="2274077"/>
            <a:ext cx="7924800" cy="4038600"/>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0" name="Arrow: Right 9">
            <a:extLst>
              <a:ext uri="{FF2B5EF4-FFF2-40B4-BE49-F238E27FC236}">
                <a16:creationId xmlns:a16="http://schemas.microsoft.com/office/drawing/2014/main" id="{CC467A2E-4C13-412D-8697-E78A4DCED844}"/>
              </a:ext>
            </a:extLst>
          </p:cNvPr>
          <p:cNvSpPr/>
          <p:nvPr/>
        </p:nvSpPr>
        <p:spPr>
          <a:xfrm rot="11064197">
            <a:off x="7533574" y="4421887"/>
            <a:ext cx="600266" cy="291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2" name="Arrow: Right 11">
            <a:extLst>
              <a:ext uri="{FF2B5EF4-FFF2-40B4-BE49-F238E27FC236}">
                <a16:creationId xmlns:a16="http://schemas.microsoft.com/office/drawing/2014/main" id="{93448132-42CC-4728-AAD9-D1B573C91EF8}"/>
              </a:ext>
            </a:extLst>
          </p:cNvPr>
          <p:cNvSpPr/>
          <p:nvPr/>
        </p:nvSpPr>
        <p:spPr>
          <a:xfrm rot="19322900">
            <a:off x="446994" y="6019946"/>
            <a:ext cx="507402" cy="336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48926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04CF00-14B5-4903-B79D-50A4FCB7E846}"/>
              </a:ext>
            </a:extLst>
          </p:cNvPr>
          <p:cNvSpPr txBox="1"/>
          <p:nvPr/>
        </p:nvSpPr>
        <p:spPr>
          <a:xfrm>
            <a:off x="457200" y="70216"/>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MONITOR DATA PROMOTION</a:t>
            </a:r>
          </a:p>
        </p:txBody>
      </p:sp>
      <p:sp>
        <p:nvSpPr>
          <p:cNvPr id="13" name="Rectangle 12">
            <a:extLst>
              <a:ext uri="{FF2B5EF4-FFF2-40B4-BE49-F238E27FC236}">
                <a16:creationId xmlns:a16="http://schemas.microsoft.com/office/drawing/2014/main" id="{96817445-464B-4831-87A9-EB55E044C0DC}"/>
              </a:ext>
            </a:extLst>
          </p:cNvPr>
          <p:cNvSpPr/>
          <p:nvPr/>
        </p:nvSpPr>
        <p:spPr>
          <a:xfrm>
            <a:off x="457200" y="845403"/>
            <a:ext cx="8305800" cy="138499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The Home button will bring you back to the Core Collection home page.</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Hover over Data Promotions. Click on Monitor Data Promotions.</a:t>
            </a:r>
          </a:p>
        </p:txBody>
      </p:sp>
      <p:sp>
        <p:nvSpPr>
          <p:cNvPr id="3" name="Slide Number Placeholder 2">
            <a:extLst>
              <a:ext uri="{FF2B5EF4-FFF2-40B4-BE49-F238E27FC236}">
                <a16:creationId xmlns:a16="http://schemas.microsoft.com/office/drawing/2014/main" id="{255AD5D0-32DB-4978-A011-7591D3A8AB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14" name="Picture 13">
            <a:extLst>
              <a:ext uri="{FF2B5EF4-FFF2-40B4-BE49-F238E27FC236}">
                <a16:creationId xmlns:a16="http://schemas.microsoft.com/office/drawing/2014/main" id="{257B15A4-66BD-42C0-ADDC-B4FFD9C0D916}"/>
              </a:ext>
            </a:extLst>
          </p:cNvPr>
          <p:cNvPicPr>
            <a:picLocks noChangeAspect="1"/>
          </p:cNvPicPr>
          <p:nvPr/>
        </p:nvPicPr>
        <p:blipFill>
          <a:blip r:embed="rId3"/>
          <a:stretch>
            <a:fillRect/>
          </a:stretch>
        </p:blipFill>
        <p:spPr>
          <a:xfrm>
            <a:off x="609600" y="2412381"/>
            <a:ext cx="7886700" cy="3378819"/>
          </a:xfrm>
          <a:prstGeom prst="rect">
            <a:avLst/>
          </a:prstGeom>
        </p:spPr>
      </p:pic>
      <p:sp>
        <p:nvSpPr>
          <p:cNvPr id="10" name="Rectangle 9">
            <a:extLst>
              <a:ext uri="{FF2B5EF4-FFF2-40B4-BE49-F238E27FC236}">
                <a16:creationId xmlns:a16="http://schemas.microsoft.com/office/drawing/2014/main" id="{3B2A1A05-D091-478B-9D95-C38674C09B59}"/>
              </a:ext>
            </a:extLst>
          </p:cNvPr>
          <p:cNvSpPr/>
          <p:nvPr/>
        </p:nvSpPr>
        <p:spPr>
          <a:xfrm>
            <a:off x="2133600" y="4174942"/>
            <a:ext cx="1143000" cy="309360"/>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9" name="Arrow: Right 8">
            <a:extLst>
              <a:ext uri="{FF2B5EF4-FFF2-40B4-BE49-F238E27FC236}">
                <a16:creationId xmlns:a16="http://schemas.microsoft.com/office/drawing/2014/main" id="{DF7FFD78-05F0-47F1-B8F4-09AB9CC976AC}"/>
              </a:ext>
            </a:extLst>
          </p:cNvPr>
          <p:cNvSpPr/>
          <p:nvPr/>
        </p:nvSpPr>
        <p:spPr>
          <a:xfrm rot="19322900">
            <a:off x="1345261" y="3717889"/>
            <a:ext cx="507402" cy="336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5" name="Rectangle 14">
            <a:extLst>
              <a:ext uri="{FF2B5EF4-FFF2-40B4-BE49-F238E27FC236}">
                <a16:creationId xmlns:a16="http://schemas.microsoft.com/office/drawing/2014/main" id="{9F8F0E7E-7592-47A2-9E1C-FC0BDBD3C803}"/>
              </a:ext>
            </a:extLst>
          </p:cNvPr>
          <p:cNvSpPr/>
          <p:nvPr/>
        </p:nvSpPr>
        <p:spPr>
          <a:xfrm>
            <a:off x="6324600" y="2534689"/>
            <a:ext cx="655545" cy="132311"/>
          </a:xfrm>
          <a:prstGeom prst="rect">
            <a:avLst/>
          </a:prstGeom>
          <a:solidFill>
            <a:srgbClr val="008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D1EEFB"/>
                </a:solidFill>
                <a:effectLst/>
                <a:uLnTx/>
                <a:uFillTx/>
                <a:latin typeface="Calibri" panose="020F0502020204030204" pitchFamily="34" charset="0"/>
                <a:ea typeface="+mn-ea"/>
                <a:cs typeface="Calibri" panose="020F0502020204030204" pitchFamily="34" charset="0"/>
              </a:rPr>
              <a:t>SPPI-14</a:t>
            </a:r>
          </a:p>
        </p:txBody>
      </p:sp>
      <p:sp>
        <p:nvSpPr>
          <p:cNvPr id="12" name="Rectangle 11">
            <a:extLst>
              <a:ext uri="{FF2B5EF4-FFF2-40B4-BE49-F238E27FC236}">
                <a16:creationId xmlns:a16="http://schemas.microsoft.com/office/drawing/2014/main" id="{62824530-E155-45EF-94BF-816175203628}"/>
              </a:ext>
            </a:extLst>
          </p:cNvPr>
          <p:cNvSpPr/>
          <p:nvPr/>
        </p:nvSpPr>
        <p:spPr>
          <a:xfrm>
            <a:off x="6862387" y="2466835"/>
            <a:ext cx="655545" cy="268017"/>
          </a:xfrm>
          <a:prstGeom prst="rect">
            <a:avLst/>
          </a:prstGeom>
          <a:solidFill>
            <a:srgbClr val="008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CCF0F5"/>
                </a:solidFill>
                <a:effectLst/>
                <a:uLnTx/>
                <a:uFillTx/>
                <a:latin typeface="Tw Cen MT"/>
                <a:ea typeface="+mn-ea"/>
                <a:cs typeface="+mn-cs"/>
              </a:rPr>
              <a:t>2019-20</a:t>
            </a:r>
          </a:p>
        </p:txBody>
      </p:sp>
      <p:sp>
        <p:nvSpPr>
          <p:cNvPr id="8" name="Rectangle 7">
            <a:extLst>
              <a:ext uri="{FF2B5EF4-FFF2-40B4-BE49-F238E27FC236}">
                <a16:creationId xmlns:a16="http://schemas.microsoft.com/office/drawing/2014/main" id="{6F81B14B-0D77-4477-BF48-A970B3E82A4D}"/>
              </a:ext>
            </a:extLst>
          </p:cNvPr>
          <p:cNvSpPr/>
          <p:nvPr/>
        </p:nvSpPr>
        <p:spPr>
          <a:xfrm>
            <a:off x="609600" y="2374672"/>
            <a:ext cx="7924800" cy="3492728"/>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415688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700"/>
                            </p:stCondLst>
                            <p:childTnLst>
                              <p:par>
                                <p:cTn id="8" presetID="6" presetClass="entr" presetSubtype="16"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04CF00-14B5-4903-B79D-50A4FCB7E846}"/>
              </a:ext>
            </a:extLst>
          </p:cNvPr>
          <p:cNvSpPr txBox="1"/>
          <p:nvPr/>
        </p:nvSpPr>
        <p:spPr>
          <a:xfrm>
            <a:off x="457200" y="70216"/>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PROMOTION DETAILS AND STATUS</a:t>
            </a:r>
          </a:p>
        </p:txBody>
      </p:sp>
      <p:sp>
        <p:nvSpPr>
          <p:cNvPr id="13" name="Rectangle 12">
            <a:extLst>
              <a:ext uri="{FF2B5EF4-FFF2-40B4-BE49-F238E27FC236}">
                <a16:creationId xmlns:a16="http://schemas.microsoft.com/office/drawing/2014/main" id="{96817445-464B-4831-87A9-EB55E044C0DC}"/>
              </a:ext>
            </a:extLst>
          </p:cNvPr>
          <p:cNvSpPr/>
          <p:nvPr/>
        </p:nvSpPr>
        <p:spPr>
          <a:xfrm>
            <a:off x="457200" y="845403"/>
            <a:ext cx="8305800" cy="156966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The Monitor Promotions screen will show each data promotion job for this submission.</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The Status column will indicate Failed, Completed, Completed with Errors, or In Progress for each promotion.</a:t>
            </a:r>
          </a:p>
        </p:txBody>
      </p:sp>
      <p:sp>
        <p:nvSpPr>
          <p:cNvPr id="4" name="Slide Number Placeholder 3">
            <a:extLst>
              <a:ext uri="{FF2B5EF4-FFF2-40B4-BE49-F238E27FC236}">
                <a16:creationId xmlns:a16="http://schemas.microsoft.com/office/drawing/2014/main" id="{86B18045-7A85-426C-9084-3FEF7BFEB2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5" name="Picture 4">
            <a:extLst>
              <a:ext uri="{FF2B5EF4-FFF2-40B4-BE49-F238E27FC236}">
                <a16:creationId xmlns:a16="http://schemas.microsoft.com/office/drawing/2014/main" id="{028D7B7C-134C-4FFB-AD0F-E3D4537D553C}"/>
              </a:ext>
            </a:extLst>
          </p:cNvPr>
          <p:cNvPicPr>
            <a:picLocks noChangeAspect="1"/>
          </p:cNvPicPr>
          <p:nvPr/>
        </p:nvPicPr>
        <p:blipFill>
          <a:blip r:embed="rId3"/>
          <a:stretch>
            <a:fillRect/>
          </a:stretch>
        </p:blipFill>
        <p:spPr>
          <a:xfrm>
            <a:off x="628650" y="2378641"/>
            <a:ext cx="7905750" cy="3977715"/>
          </a:xfrm>
          <a:prstGeom prst="rect">
            <a:avLst/>
          </a:prstGeom>
        </p:spPr>
      </p:pic>
      <p:sp>
        <p:nvSpPr>
          <p:cNvPr id="8" name="Rectangle 7">
            <a:extLst>
              <a:ext uri="{FF2B5EF4-FFF2-40B4-BE49-F238E27FC236}">
                <a16:creationId xmlns:a16="http://schemas.microsoft.com/office/drawing/2014/main" id="{6F81B14B-0D77-4477-BF48-A970B3E82A4D}"/>
              </a:ext>
            </a:extLst>
          </p:cNvPr>
          <p:cNvSpPr/>
          <p:nvPr/>
        </p:nvSpPr>
        <p:spPr>
          <a:xfrm>
            <a:off x="609600" y="2362200"/>
            <a:ext cx="7924800" cy="4020882"/>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 name="Rectangle 1">
            <a:extLst>
              <a:ext uri="{FF2B5EF4-FFF2-40B4-BE49-F238E27FC236}">
                <a16:creationId xmlns:a16="http://schemas.microsoft.com/office/drawing/2014/main" id="{FC1AB552-7AF0-44A8-84BF-21E70D8D61B8}"/>
              </a:ext>
            </a:extLst>
          </p:cNvPr>
          <p:cNvSpPr/>
          <p:nvPr/>
        </p:nvSpPr>
        <p:spPr>
          <a:xfrm>
            <a:off x="762000" y="4114800"/>
            <a:ext cx="3733800" cy="328138"/>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Test_SPPI_04122019              Tester</a:t>
            </a:r>
          </a:p>
        </p:txBody>
      </p:sp>
      <p:sp>
        <p:nvSpPr>
          <p:cNvPr id="9" name="Rectangle 8">
            <a:extLst>
              <a:ext uri="{FF2B5EF4-FFF2-40B4-BE49-F238E27FC236}">
                <a16:creationId xmlns:a16="http://schemas.microsoft.com/office/drawing/2014/main" id="{9D60D3A1-E32E-43F2-B2F5-6C6EABA31C84}"/>
              </a:ext>
            </a:extLst>
          </p:cNvPr>
          <p:cNvSpPr/>
          <p:nvPr/>
        </p:nvSpPr>
        <p:spPr>
          <a:xfrm>
            <a:off x="762000" y="4442938"/>
            <a:ext cx="3733800" cy="344579"/>
          </a:xfrm>
          <a:prstGeom prst="rect">
            <a:avLst/>
          </a:prstGeom>
          <a:solidFill>
            <a:srgbClr val="E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Test_SPPI_04022019              Tester</a:t>
            </a:r>
          </a:p>
        </p:txBody>
      </p:sp>
      <p:sp>
        <p:nvSpPr>
          <p:cNvPr id="3" name="Rectangle 2">
            <a:extLst>
              <a:ext uri="{FF2B5EF4-FFF2-40B4-BE49-F238E27FC236}">
                <a16:creationId xmlns:a16="http://schemas.microsoft.com/office/drawing/2014/main" id="{B1799044-F224-443E-88A0-F50798EC371B}"/>
              </a:ext>
            </a:extLst>
          </p:cNvPr>
          <p:cNvSpPr/>
          <p:nvPr/>
        </p:nvSpPr>
        <p:spPr>
          <a:xfrm>
            <a:off x="771524" y="4787517"/>
            <a:ext cx="3724275" cy="323165"/>
          </a:xfrm>
          <a:prstGeom prst="rect">
            <a:avLst/>
          </a:prstGeom>
          <a:solidFill>
            <a:srgbClr val="CCF0F5"/>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Test_SPPI_04012019              Tester</a:t>
            </a:r>
          </a:p>
        </p:txBody>
      </p:sp>
      <p:sp>
        <p:nvSpPr>
          <p:cNvPr id="6" name="Rectangle 5">
            <a:extLst>
              <a:ext uri="{FF2B5EF4-FFF2-40B4-BE49-F238E27FC236}">
                <a16:creationId xmlns:a16="http://schemas.microsoft.com/office/drawing/2014/main" id="{ED7D5EE1-E72C-4CDE-A11E-A09975F865AD}"/>
              </a:ext>
            </a:extLst>
          </p:cNvPr>
          <p:cNvSpPr/>
          <p:nvPr/>
        </p:nvSpPr>
        <p:spPr>
          <a:xfrm>
            <a:off x="762000" y="5387270"/>
            <a:ext cx="3733799" cy="323165"/>
          </a:xfrm>
          <a:prstGeom prst="rect">
            <a:avLst/>
          </a:prstGeom>
          <a:solidFill>
            <a:srgbClr val="CCF0F5"/>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Test_SPPI_03212019              Tester</a:t>
            </a:r>
          </a:p>
        </p:txBody>
      </p:sp>
      <p:sp>
        <p:nvSpPr>
          <p:cNvPr id="14" name="Rectangle 13">
            <a:extLst>
              <a:ext uri="{FF2B5EF4-FFF2-40B4-BE49-F238E27FC236}">
                <a16:creationId xmlns:a16="http://schemas.microsoft.com/office/drawing/2014/main" id="{D8E6928F-842E-4684-A2C0-2804539A7187}"/>
              </a:ext>
            </a:extLst>
          </p:cNvPr>
          <p:cNvSpPr/>
          <p:nvPr/>
        </p:nvSpPr>
        <p:spPr>
          <a:xfrm>
            <a:off x="771524" y="5064104"/>
            <a:ext cx="3724275" cy="323165"/>
          </a:xfrm>
          <a:prstGeom prst="rect">
            <a:avLst/>
          </a:prstGeom>
          <a:solidFill>
            <a:srgbClr val="E5F8FA"/>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Test_SPPI_03262019              Tester</a:t>
            </a:r>
          </a:p>
        </p:txBody>
      </p:sp>
      <p:sp>
        <p:nvSpPr>
          <p:cNvPr id="15" name="Flowchart: Terminator 14">
            <a:extLst>
              <a:ext uri="{FF2B5EF4-FFF2-40B4-BE49-F238E27FC236}">
                <a16:creationId xmlns:a16="http://schemas.microsoft.com/office/drawing/2014/main" id="{70ECDBA8-3741-4129-87E9-93865EEC24DF}"/>
              </a:ext>
            </a:extLst>
          </p:cNvPr>
          <p:cNvSpPr/>
          <p:nvPr/>
        </p:nvSpPr>
        <p:spPr>
          <a:xfrm>
            <a:off x="152400" y="6553200"/>
            <a:ext cx="200394" cy="168282"/>
          </a:xfrm>
          <a:prstGeom prst="flowChartTerminator">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7" name="Rectangle 6">
            <a:extLst>
              <a:ext uri="{FF2B5EF4-FFF2-40B4-BE49-F238E27FC236}">
                <a16:creationId xmlns:a16="http://schemas.microsoft.com/office/drawing/2014/main" id="{FBA9562E-A09F-482D-82D7-A37F0E33E644}"/>
              </a:ext>
            </a:extLst>
          </p:cNvPr>
          <p:cNvSpPr/>
          <p:nvPr/>
        </p:nvSpPr>
        <p:spPr>
          <a:xfrm>
            <a:off x="5867400" y="4442937"/>
            <a:ext cx="1600200" cy="328138"/>
          </a:xfrm>
          <a:prstGeom prst="rect">
            <a:avLst/>
          </a:prstGeom>
          <a:solidFill>
            <a:srgbClr val="E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71616">
                    <a:lumMod val="50000"/>
                    <a:lumOff val="50000"/>
                  </a:srgbClr>
                </a:solidFill>
                <a:effectLst/>
                <a:uLnTx/>
                <a:uFillTx/>
                <a:latin typeface="Calibri" panose="020F0502020204030204" pitchFamily="34" charset="0"/>
                <a:ea typeface="+mn-ea"/>
                <a:cs typeface="Calibri" panose="020F0502020204030204" pitchFamily="34" charset="0"/>
              </a:rPr>
              <a:t>Completed with Errors</a:t>
            </a:r>
          </a:p>
        </p:txBody>
      </p:sp>
      <p:sp>
        <p:nvSpPr>
          <p:cNvPr id="10" name="Rectangle 9">
            <a:extLst>
              <a:ext uri="{FF2B5EF4-FFF2-40B4-BE49-F238E27FC236}">
                <a16:creationId xmlns:a16="http://schemas.microsoft.com/office/drawing/2014/main" id="{3B2A1A05-D091-478B-9D95-C38674C09B59}"/>
              </a:ext>
            </a:extLst>
          </p:cNvPr>
          <p:cNvSpPr/>
          <p:nvPr/>
        </p:nvSpPr>
        <p:spPr>
          <a:xfrm>
            <a:off x="5867400" y="3810000"/>
            <a:ext cx="1447800" cy="1981201"/>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8542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17" name="Rectangle 16">
            <a:extLst>
              <a:ext uri="{FF2B5EF4-FFF2-40B4-BE49-F238E27FC236}">
                <a16:creationId xmlns:a16="http://schemas.microsoft.com/office/drawing/2014/main" id="{A0CFBF6A-61C3-4799-9B94-A353C7745364}"/>
              </a:ext>
            </a:extLst>
          </p:cNvPr>
          <p:cNvSpPr/>
          <p:nvPr/>
        </p:nvSpPr>
        <p:spPr>
          <a:xfrm>
            <a:off x="1127100" y="5625852"/>
            <a:ext cx="640592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TSDS is</a:t>
            </a:r>
            <a:r>
              <a:rPr kumimoji="0" lang="en-US" sz="4000" b="1" i="0" u="none" strike="noStrike" kern="1200" cap="none" spc="300" normalizeH="0" noProof="0" dirty="0">
                <a:ln>
                  <a:noFill/>
                </a:ln>
                <a:solidFill>
                  <a:srgbClr val="008000"/>
                </a:solidFill>
                <a:effectLst/>
                <a:uLnTx/>
                <a:uFillTx/>
                <a:latin typeface="Arial" panose="020B0604020202020204" pitchFamily="34" charset="0"/>
                <a:ea typeface="+mn-ea"/>
                <a:cs typeface="Arial" panose="020B0604020202020204" pitchFamily="34" charset="0"/>
              </a:rPr>
              <a:t> Student Data</a:t>
            </a:r>
            <a:r>
              <a:rPr kumimoji="0" lang="en-US" sz="4000" b="1" i="0" u="none" strike="noStrike" kern="1200" cap="none" spc="30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30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4926983C-0C69-4A5F-AF84-9D7C98F254B5}"/>
              </a:ext>
            </a:extLst>
          </p:cNvPr>
          <p:cNvSpPr/>
          <p:nvPr/>
        </p:nvSpPr>
        <p:spPr>
          <a:xfrm>
            <a:off x="854099" y="914399"/>
            <a:ext cx="7620000" cy="5657973"/>
          </a:xfrm>
          <a:prstGeom prst="rect">
            <a:avLst/>
          </a:prstGeom>
          <a:noFill/>
          <a:ln w="76200">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7" name="Title 1">
            <a:extLst>
              <a:ext uri="{FF2B5EF4-FFF2-40B4-BE49-F238E27FC236}">
                <a16:creationId xmlns:a16="http://schemas.microsoft.com/office/drawing/2014/main" id="{BFD641C4-40BF-4A8B-86DE-B2F8EF70B4FF}"/>
              </a:ext>
            </a:extLst>
          </p:cNvPr>
          <p:cNvSpPr txBox="1">
            <a:spLocks/>
          </p:cNvSpPr>
          <p:nvPr/>
        </p:nvSpPr>
        <p:spPr>
          <a:xfrm>
            <a:off x="304800" y="49760"/>
            <a:ext cx="6858000" cy="990600"/>
          </a:xfrm>
          <a:prstGeom prst="rect">
            <a:avLst/>
          </a:prstGeom>
        </p:spPr>
        <p:txBody>
          <a:bodyPr/>
          <a:lst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all" spc="100" normalizeH="0" baseline="0" noProof="0" dirty="0">
                <a:ln>
                  <a:noFill/>
                </a:ln>
                <a:solidFill>
                  <a:srgbClr val="CCF0F5"/>
                </a:solidFill>
                <a:effectLst/>
                <a:uLnTx/>
                <a:uFillTx/>
                <a:latin typeface="Tw Cen MT Condensed" panose="020B0606020104020203" pitchFamily="34" charset="0"/>
                <a:ea typeface="+mj-ea"/>
                <a:cs typeface="+mj-cs"/>
              </a:rPr>
              <a:t>Texas Student Data System - TSDS</a:t>
            </a:r>
          </a:p>
        </p:txBody>
      </p:sp>
      <p:pic>
        <p:nvPicPr>
          <p:cNvPr id="3" name="Picture 2" descr="A group of fish in the water&#10;&#10;Description automatically generated">
            <a:extLst>
              <a:ext uri="{FF2B5EF4-FFF2-40B4-BE49-F238E27FC236}">
                <a16:creationId xmlns:a16="http://schemas.microsoft.com/office/drawing/2014/main" id="{E5327BD1-BF10-4B2B-B94A-24386E68CC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927" y="1316951"/>
            <a:ext cx="6511638" cy="4341092"/>
          </a:xfrm>
          <a:prstGeom prst="rect">
            <a:avLst/>
          </a:prstGeom>
        </p:spPr>
      </p:pic>
    </p:spTree>
    <p:extLst>
      <p:ext uri="{BB962C8B-B14F-4D97-AF65-F5344CB8AC3E}">
        <p14:creationId xmlns:p14="http://schemas.microsoft.com/office/powerpoint/2010/main" val="14435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fill="hold" grpId="0" nodeType="afterEffect">
                                  <p:stCondLst>
                                    <p:cond delay="500"/>
                                  </p:stCondLst>
                                  <p:iterate type="wd">
                                    <p:tmPct val="0"/>
                                  </p:iterate>
                                  <p:childTnLst>
                                    <p:anim calcmode="discrete" valueType="str">
                                      <p:cBhvr override="childStyle">
                                        <p:cTn id="6" dur="3500" fill="hold"/>
                                        <p:tgtEl>
                                          <p:spTgt spid="1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10" presetClass="emph" presetSubtype="0" fill="hold" nodeType="withEffect">
                                  <p:stCondLst>
                                    <p:cond delay="600"/>
                                  </p:stCondLst>
                                  <p:iterate type="wd">
                                    <p:tmPct val="33684"/>
                                  </p:iterate>
                                  <p:childTnLst>
                                    <p:anim calcmode="discrete" valueType="str">
                                      <p:cBhvr override="childStyle">
                                        <p:cTn id="8" dur="1900" fill="hold"/>
                                        <p:tgtEl>
                                          <p:spTgt spid="1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subTnLst>
                                    <p:animClr clrSpc="rgb" dir="cw">
                                      <p:cBhvr override="childStyle">
                                        <p:cTn dur="1" fill="hold" display="0" masterRel="nextClick" afterEffect="1"/>
                                        <p:tgtEl>
                                          <p:spTgt spid="17"/>
                                        </p:tgtEl>
                                        <p:attrNameLst>
                                          <p:attrName>ppt_c</p:attrName>
                                        </p:attrNameLst>
                                      </p:cBhvr>
                                      <p:to>
                                        <a:srgbClr val="FF3399"/>
                                      </p:to>
                                    </p:animClr>
                                  </p:subTnLst>
                                </p:cTn>
                              </p:par>
                              <p:par>
                                <p:cTn id="9" presetID="3" presetClass="emph" presetSubtype="2" fill="hold" grpId="1" nodeType="withEffect">
                                  <p:stCondLst>
                                    <p:cond delay="600"/>
                                  </p:stCondLst>
                                  <p:iterate type="wd">
                                    <p:tmPct val="0"/>
                                  </p:iterate>
                                  <p:childTnLst>
                                    <p:animClr clrSpc="rgb" dir="cw">
                                      <p:cBhvr override="childStyle">
                                        <p:cTn id="10" dur="5200" fill="hold"/>
                                        <p:tgtEl>
                                          <p:spTgt spid="17"/>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04CF00-14B5-4903-B79D-50A4FCB7E846}"/>
              </a:ext>
            </a:extLst>
          </p:cNvPr>
          <p:cNvSpPr txBox="1"/>
          <p:nvPr/>
        </p:nvSpPr>
        <p:spPr>
          <a:xfrm>
            <a:off x="457200" y="70216"/>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VIEWING PROMOTION DETAILS</a:t>
            </a:r>
          </a:p>
        </p:txBody>
      </p:sp>
      <p:sp>
        <p:nvSpPr>
          <p:cNvPr id="13" name="Rectangle 12">
            <a:extLst>
              <a:ext uri="{FF2B5EF4-FFF2-40B4-BE49-F238E27FC236}">
                <a16:creationId xmlns:a16="http://schemas.microsoft.com/office/drawing/2014/main" id="{96817445-464B-4831-87A9-EB55E044C0DC}"/>
              </a:ext>
            </a:extLst>
          </p:cNvPr>
          <p:cNvSpPr/>
          <p:nvPr/>
        </p:nvSpPr>
        <p:spPr>
          <a:xfrm>
            <a:off x="457200" y="845403"/>
            <a:ext cx="8305800" cy="230832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Click on the Data Promotion Name to view the details for this promotion.</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Click on View in the Error Report column to view all errors for this promotion.</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Click on LEA Data Promotion Errors to see errors for all promotion jobs for this submission.</a:t>
            </a:r>
          </a:p>
        </p:txBody>
      </p:sp>
      <p:sp>
        <p:nvSpPr>
          <p:cNvPr id="4" name="Slide Number Placeholder 3">
            <a:extLst>
              <a:ext uri="{FF2B5EF4-FFF2-40B4-BE49-F238E27FC236}">
                <a16:creationId xmlns:a16="http://schemas.microsoft.com/office/drawing/2014/main" id="{C59229F3-2C80-41E3-B3AA-213D4AB22C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12" name="Picture 11">
            <a:extLst>
              <a:ext uri="{FF2B5EF4-FFF2-40B4-BE49-F238E27FC236}">
                <a16:creationId xmlns:a16="http://schemas.microsoft.com/office/drawing/2014/main" id="{C4B6D397-D16F-44DE-BB81-5BE15617943D}"/>
              </a:ext>
            </a:extLst>
          </p:cNvPr>
          <p:cNvPicPr>
            <a:picLocks noChangeAspect="1"/>
          </p:cNvPicPr>
          <p:nvPr/>
        </p:nvPicPr>
        <p:blipFill>
          <a:blip r:embed="rId3"/>
          <a:stretch>
            <a:fillRect/>
          </a:stretch>
        </p:blipFill>
        <p:spPr>
          <a:xfrm>
            <a:off x="609600" y="3124200"/>
            <a:ext cx="7905750" cy="3168085"/>
          </a:xfrm>
          <a:prstGeom prst="rect">
            <a:avLst/>
          </a:prstGeom>
        </p:spPr>
      </p:pic>
      <p:sp>
        <p:nvSpPr>
          <p:cNvPr id="7" name="Rectangle 6">
            <a:extLst>
              <a:ext uri="{FF2B5EF4-FFF2-40B4-BE49-F238E27FC236}">
                <a16:creationId xmlns:a16="http://schemas.microsoft.com/office/drawing/2014/main" id="{EE9CD6EA-2881-4BE0-8842-1E9BB774AAC7}"/>
              </a:ext>
            </a:extLst>
          </p:cNvPr>
          <p:cNvSpPr/>
          <p:nvPr/>
        </p:nvSpPr>
        <p:spPr>
          <a:xfrm>
            <a:off x="7305675" y="4776445"/>
            <a:ext cx="707571" cy="285984"/>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9" name="Rectangle 8">
            <a:extLst>
              <a:ext uri="{FF2B5EF4-FFF2-40B4-BE49-F238E27FC236}">
                <a16:creationId xmlns:a16="http://schemas.microsoft.com/office/drawing/2014/main" id="{42FD9298-8D59-4F1C-94EE-571D236E9E57}"/>
              </a:ext>
            </a:extLst>
          </p:cNvPr>
          <p:cNvSpPr/>
          <p:nvPr/>
        </p:nvSpPr>
        <p:spPr>
          <a:xfrm>
            <a:off x="6457950" y="3378956"/>
            <a:ext cx="1695450" cy="285984"/>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5" name="Rectangle 14">
            <a:extLst>
              <a:ext uri="{FF2B5EF4-FFF2-40B4-BE49-F238E27FC236}">
                <a16:creationId xmlns:a16="http://schemas.microsoft.com/office/drawing/2014/main" id="{B86B63B2-EB01-411E-A0A8-88E99F26B5E6}"/>
              </a:ext>
            </a:extLst>
          </p:cNvPr>
          <p:cNvSpPr/>
          <p:nvPr/>
        </p:nvSpPr>
        <p:spPr>
          <a:xfrm>
            <a:off x="762000" y="4524507"/>
            <a:ext cx="3733800" cy="251938"/>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Test_SPPI_04122019              Tester</a:t>
            </a:r>
          </a:p>
        </p:txBody>
      </p:sp>
      <p:sp>
        <p:nvSpPr>
          <p:cNvPr id="16" name="Rectangle 15">
            <a:extLst>
              <a:ext uri="{FF2B5EF4-FFF2-40B4-BE49-F238E27FC236}">
                <a16:creationId xmlns:a16="http://schemas.microsoft.com/office/drawing/2014/main" id="{381DF20F-DACE-45A5-BD1C-A9A02411C1B2}"/>
              </a:ext>
            </a:extLst>
          </p:cNvPr>
          <p:cNvSpPr/>
          <p:nvPr/>
        </p:nvSpPr>
        <p:spPr>
          <a:xfrm>
            <a:off x="752475" y="4784609"/>
            <a:ext cx="3733800" cy="269655"/>
          </a:xfrm>
          <a:prstGeom prst="rect">
            <a:avLst/>
          </a:prstGeom>
          <a:solidFill>
            <a:srgbClr val="E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Test_SPPI_04122019              Tester</a:t>
            </a:r>
          </a:p>
        </p:txBody>
      </p:sp>
      <p:sp>
        <p:nvSpPr>
          <p:cNvPr id="17" name="Rectangle 16">
            <a:extLst>
              <a:ext uri="{FF2B5EF4-FFF2-40B4-BE49-F238E27FC236}">
                <a16:creationId xmlns:a16="http://schemas.microsoft.com/office/drawing/2014/main" id="{C39687CF-4307-487F-977F-C11DD814404D}"/>
              </a:ext>
            </a:extLst>
          </p:cNvPr>
          <p:cNvSpPr/>
          <p:nvPr/>
        </p:nvSpPr>
        <p:spPr>
          <a:xfrm>
            <a:off x="762000" y="5029200"/>
            <a:ext cx="3733800" cy="233292"/>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Test_SPPI_04122019              Tester</a:t>
            </a:r>
          </a:p>
        </p:txBody>
      </p:sp>
      <p:sp>
        <p:nvSpPr>
          <p:cNvPr id="18" name="Rectangle 17">
            <a:extLst>
              <a:ext uri="{FF2B5EF4-FFF2-40B4-BE49-F238E27FC236}">
                <a16:creationId xmlns:a16="http://schemas.microsoft.com/office/drawing/2014/main" id="{95490EDD-152D-489C-BAC3-1A140355491D}"/>
              </a:ext>
            </a:extLst>
          </p:cNvPr>
          <p:cNvSpPr/>
          <p:nvPr/>
        </p:nvSpPr>
        <p:spPr>
          <a:xfrm>
            <a:off x="752475" y="5547107"/>
            <a:ext cx="3733800" cy="251938"/>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Test_SPPI_04122019              Tester</a:t>
            </a:r>
          </a:p>
        </p:txBody>
      </p:sp>
      <p:sp>
        <p:nvSpPr>
          <p:cNvPr id="19" name="Rectangle 18">
            <a:extLst>
              <a:ext uri="{FF2B5EF4-FFF2-40B4-BE49-F238E27FC236}">
                <a16:creationId xmlns:a16="http://schemas.microsoft.com/office/drawing/2014/main" id="{4DC17BFF-9576-4BA4-805D-6BF4365BB08E}"/>
              </a:ext>
            </a:extLst>
          </p:cNvPr>
          <p:cNvSpPr/>
          <p:nvPr/>
        </p:nvSpPr>
        <p:spPr>
          <a:xfrm>
            <a:off x="752475" y="5223942"/>
            <a:ext cx="3743325" cy="323165"/>
          </a:xfrm>
          <a:prstGeom prst="rect">
            <a:avLst/>
          </a:prstGeom>
          <a:solidFill>
            <a:srgbClr val="E5F8FA"/>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Test_SPPI_03262019              Tester</a:t>
            </a:r>
          </a:p>
        </p:txBody>
      </p:sp>
      <p:sp>
        <p:nvSpPr>
          <p:cNvPr id="10" name="Rectangle 9">
            <a:extLst>
              <a:ext uri="{FF2B5EF4-FFF2-40B4-BE49-F238E27FC236}">
                <a16:creationId xmlns:a16="http://schemas.microsoft.com/office/drawing/2014/main" id="{3B2A1A05-D091-478B-9D95-C38674C09B59}"/>
              </a:ext>
            </a:extLst>
          </p:cNvPr>
          <p:cNvSpPr/>
          <p:nvPr/>
        </p:nvSpPr>
        <p:spPr>
          <a:xfrm>
            <a:off x="757238" y="4759545"/>
            <a:ext cx="2133600" cy="269655"/>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8" name="Rectangle 7">
            <a:extLst>
              <a:ext uri="{FF2B5EF4-FFF2-40B4-BE49-F238E27FC236}">
                <a16:creationId xmlns:a16="http://schemas.microsoft.com/office/drawing/2014/main" id="{6F81B14B-0D77-4477-BF48-A970B3E82A4D}"/>
              </a:ext>
            </a:extLst>
          </p:cNvPr>
          <p:cNvSpPr/>
          <p:nvPr/>
        </p:nvSpPr>
        <p:spPr>
          <a:xfrm>
            <a:off x="609600" y="3099388"/>
            <a:ext cx="7924800" cy="3225212"/>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1" name="Rectangle 20">
            <a:extLst>
              <a:ext uri="{FF2B5EF4-FFF2-40B4-BE49-F238E27FC236}">
                <a16:creationId xmlns:a16="http://schemas.microsoft.com/office/drawing/2014/main" id="{49380C2A-2989-4EA8-A257-E3C6314CBA68}"/>
              </a:ext>
            </a:extLst>
          </p:cNvPr>
          <p:cNvSpPr/>
          <p:nvPr/>
        </p:nvSpPr>
        <p:spPr>
          <a:xfrm>
            <a:off x="5863998" y="4750170"/>
            <a:ext cx="1432152" cy="312259"/>
          </a:xfrm>
          <a:prstGeom prst="rect">
            <a:avLst/>
          </a:prstGeom>
          <a:solidFill>
            <a:srgbClr val="E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lumMod val="50000"/>
                    <a:lumOff val="50000"/>
                  </a:srgbClr>
                </a:solidFill>
                <a:effectLst/>
                <a:uLnTx/>
                <a:uFillTx/>
                <a:latin typeface="Calibri" panose="020F0502020204030204" pitchFamily="34" charset="0"/>
                <a:ea typeface="+mn-ea"/>
                <a:cs typeface="Calibri" panose="020F0502020204030204" pitchFamily="34" charset="0"/>
              </a:rPr>
              <a:t>Completed with Errors</a:t>
            </a:r>
          </a:p>
        </p:txBody>
      </p:sp>
    </p:spTree>
    <p:extLst>
      <p:ext uri="{BB962C8B-B14F-4D97-AF65-F5344CB8AC3E}">
        <p14:creationId xmlns:p14="http://schemas.microsoft.com/office/powerpoint/2010/main" val="259164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200"/>
                            </p:stCondLst>
                            <p:childTnLst>
                              <p:par>
                                <p:cTn id="9" presetID="6" presetClass="entr" presetSubtype="16"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4700"/>
                            </p:stCondLst>
                            <p:childTnLst>
                              <p:par>
                                <p:cTn id="13" presetID="6" presetClass="entr" presetSubtype="16"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04CF00-14B5-4903-B79D-50A4FCB7E846}"/>
              </a:ext>
            </a:extLst>
          </p:cNvPr>
          <p:cNvSpPr txBox="1"/>
          <p:nvPr/>
        </p:nvSpPr>
        <p:spPr>
          <a:xfrm>
            <a:off x="373464" y="106160"/>
            <a:ext cx="77724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DATA PROMOTION DETAILS</a:t>
            </a:r>
          </a:p>
        </p:txBody>
      </p:sp>
      <p:sp>
        <p:nvSpPr>
          <p:cNvPr id="13" name="Rectangle 12">
            <a:extLst>
              <a:ext uri="{FF2B5EF4-FFF2-40B4-BE49-F238E27FC236}">
                <a16:creationId xmlns:a16="http://schemas.microsoft.com/office/drawing/2014/main" id="{96817445-464B-4831-87A9-EB55E044C0DC}"/>
              </a:ext>
            </a:extLst>
          </p:cNvPr>
          <p:cNvSpPr/>
          <p:nvPr/>
        </p:nvSpPr>
        <p:spPr>
          <a:xfrm>
            <a:off x="419100" y="708426"/>
            <a:ext cx="8305800" cy="304698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Click on the Data Validation Name to view the details for this promotion.</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Next, you will see the details for each promoted Category and Subcategory. </a:t>
            </a:r>
            <a:endParaRPr kumimoji="0" lang="en-US" sz="2400" b="0" i="0" u="none" strike="noStrike" kern="1200" cap="none" spc="0" normalizeH="0" baseline="0" noProof="0" dirty="0">
              <a:ln>
                <a:noFill/>
              </a:ln>
              <a:solidFill>
                <a:srgbClr val="FF0000"/>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Click View in the Error Report column to see the errors. Reach out to your LEA Technical Data Loader or SIS Vendor if you need assistance resolving the errors. </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endParaRPr kumimoji="0" lang="en-US" sz="2400" b="0" i="0" u="none" strike="noStrike" kern="1200" cap="none" spc="0" normalizeH="0" baseline="0" noProof="0" dirty="0">
              <a:ln>
                <a:noFill/>
              </a:ln>
              <a:solidFill>
                <a:srgbClr val="171616"/>
              </a:solidFill>
              <a:effectLst/>
              <a:uLnTx/>
              <a:uFillTx/>
              <a:latin typeface="Tw Cen MT"/>
              <a:ea typeface="+mn-ea"/>
              <a:cs typeface="+mn-cs"/>
            </a:endParaRPr>
          </a:p>
        </p:txBody>
      </p:sp>
      <p:sp>
        <p:nvSpPr>
          <p:cNvPr id="8" name="Rectangle 7">
            <a:extLst>
              <a:ext uri="{FF2B5EF4-FFF2-40B4-BE49-F238E27FC236}">
                <a16:creationId xmlns:a16="http://schemas.microsoft.com/office/drawing/2014/main" id="{6F81B14B-0D77-4477-BF48-A970B3E82A4D}"/>
              </a:ext>
            </a:extLst>
          </p:cNvPr>
          <p:cNvSpPr/>
          <p:nvPr/>
        </p:nvSpPr>
        <p:spPr>
          <a:xfrm>
            <a:off x="609600" y="4556266"/>
            <a:ext cx="7924800" cy="1844534"/>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4" name="Slide Number Placeholder 3">
            <a:extLst>
              <a:ext uri="{FF2B5EF4-FFF2-40B4-BE49-F238E27FC236}">
                <a16:creationId xmlns:a16="http://schemas.microsoft.com/office/drawing/2014/main" id="{C59229F3-2C80-41E3-B3AA-213D4AB22C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2" name="Picture 1">
            <a:extLst>
              <a:ext uri="{FF2B5EF4-FFF2-40B4-BE49-F238E27FC236}">
                <a16:creationId xmlns:a16="http://schemas.microsoft.com/office/drawing/2014/main" id="{30A37277-65AB-4160-BB0E-F1499D9252FD}"/>
              </a:ext>
            </a:extLst>
          </p:cNvPr>
          <p:cNvPicPr>
            <a:picLocks noChangeAspect="1"/>
          </p:cNvPicPr>
          <p:nvPr/>
        </p:nvPicPr>
        <p:blipFill>
          <a:blip r:embed="rId3"/>
          <a:stretch>
            <a:fillRect/>
          </a:stretch>
        </p:blipFill>
        <p:spPr>
          <a:xfrm>
            <a:off x="685800" y="4659284"/>
            <a:ext cx="7829550" cy="1741515"/>
          </a:xfrm>
          <a:prstGeom prst="rect">
            <a:avLst/>
          </a:prstGeom>
        </p:spPr>
      </p:pic>
      <p:sp>
        <p:nvSpPr>
          <p:cNvPr id="7" name="Rectangle 6">
            <a:extLst>
              <a:ext uri="{FF2B5EF4-FFF2-40B4-BE49-F238E27FC236}">
                <a16:creationId xmlns:a16="http://schemas.microsoft.com/office/drawing/2014/main" id="{44F8804B-F49B-4788-AE64-8CB179BC6CD6}"/>
              </a:ext>
            </a:extLst>
          </p:cNvPr>
          <p:cNvSpPr/>
          <p:nvPr/>
        </p:nvSpPr>
        <p:spPr>
          <a:xfrm>
            <a:off x="7252918" y="5828930"/>
            <a:ext cx="707571" cy="285984"/>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15" name="Picture 14">
            <a:extLst>
              <a:ext uri="{FF2B5EF4-FFF2-40B4-BE49-F238E27FC236}">
                <a16:creationId xmlns:a16="http://schemas.microsoft.com/office/drawing/2014/main" id="{8908417B-4456-450F-BE53-E2C9EFCDE7D6}"/>
              </a:ext>
            </a:extLst>
          </p:cNvPr>
          <p:cNvPicPr>
            <a:picLocks noChangeAspect="1"/>
          </p:cNvPicPr>
          <p:nvPr/>
        </p:nvPicPr>
        <p:blipFill>
          <a:blip r:embed="rId4"/>
          <a:stretch>
            <a:fillRect/>
          </a:stretch>
        </p:blipFill>
        <p:spPr>
          <a:xfrm>
            <a:off x="685800" y="3607613"/>
            <a:ext cx="7981950" cy="867551"/>
          </a:xfrm>
          <a:prstGeom prst="rect">
            <a:avLst/>
          </a:prstGeom>
        </p:spPr>
      </p:pic>
      <p:sp>
        <p:nvSpPr>
          <p:cNvPr id="5" name="TextBox 4">
            <a:extLst>
              <a:ext uri="{FF2B5EF4-FFF2-40B4-BE49-F238E27FC236}">
                <a16:creationId xmlns:a16="http://schemas.microsoft.com/office/drawing/2014/main" id="{4B399C60-89E8-49CC-83EB-48116D0C1021}"/>
              </a:ext>
            </a:extLst>
          </p:cNvPr>
          <p:cNvSpPr txBox="1"/>
          <p:nvPr/>
        </p:nvSpPr>
        <p:spPr>
          <a:xfrm>
            <a:off x="8556625" y="4126468"/>
            <a:ext cx="1905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1616"/>
              </a:solidFill>
              <a:effectLst/>
              <a:uLnTx/>
              <a:uFillTx/>
              <a:latin typeface="Tw Cen MT"/>
              <a:ea typeface="+mn-ea"/>
              <a:cs typeface="+mn-cs"/>
            </a:endParaRPr>
          </a:p>
        </p:txBody>
      </p:sp>
      <p:sp>
        <p:nvSpPr>
          <p:cNvPr id="6" name="Rectangle 5">
            <a:extLst>
              <a:ext uri="{FF2B5EF4-FFF2-40B4-BE49-F238E27FC236}">
                <a16:creationId xmlns:a16="http://schemas.microsoft.com/office/drawing/2014/main" id="{4526925B-73BF-497A-9D10-1AD4E4C2026B}"/>
              </a:ext>
            </a:extLst>
          </p:cNvPr>
          <p:cNvSpPr/>
          <p:nvPr/>
        </p:nvSpPr>
        <p:spPr>
          <a:xfrm>
            <a:off x="746918" y="3929573"/>
            <a:ext cx="2325327" cy="276999"/>
          </a:xfrm>
          <a:prstGeom prst="rect">
            <a:avLst/>
          </a:prstGeom>
          <a:solidFill>
            <a:srgbClr val="CCF0F5"/>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71616">
                    <a:lumMod val="50000"/>
                    <a:lumOff val="50000"/>
                  </a:srgbClr>
                </a:solidFill>
                <a:effectLst/>
                <a:uLnTx/>
                <a:uFillTx/>
                <a:latin typeface="Tw Cen MT"/>
                <a:ea typeface="+mn-ea"/>
                <a:cs typeface="+mn-cs"/>
              </a:rPr>
              <a:t>Test_SPPI_04022019</a:t>
            </a:r>
          </a:p>
        </p:txBody>
      </p:sp>
      <p:sp>
        <p:nvSpPr>
          <p:cNvPr id="18" name="Rectangle 17">
            <a:extLst>
              <a:ext uri="{FF2B5EF4-FFF2-40B4-BE49-F238E27FC236}">
                <a16:creationId xmlns:a16="http://schemas.microsoft.com/office/drawing/2014/main" id="{F5638751-0C9D-486E-95F0-6BF89B305B20}"/>
              </a:ext>
            </a:extLst>
          </p:cNvPr>
          <p:cNvSpPr/>
          <p:nvPr/>
        </p:nvSpPr>
        <p:spPr>
          <a:xfrm>
            <a:off x="3242080" y="3969435"/>
            <a:ext cx="1406119" cy="276999"/>
          </a:xfrm>
          <a:prstGeom prst="rect">
            <a:avLst/>
          </a:prstGeom>
          <a:solidFill>
            <a:srgbClr val="CCF0F5"/>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71616">
                    <a:lumMod val="50000"/>
                    <a:lumOff val="50000"/>
                  </a:srgbClr>
                </a:solidFill>
                <a:effectLst/>
                <a:uLnTx/>
                <a:uFillTx/>
                <a:latin typeface="Tw Cen MT"/>
                <a:ea typeface="+mn-ea"/>
                <a:cs typeface="+mn-cs"/>
              </a:rPr>
              <a:t>Tester</a:t>
            </a:r>
          </a:p>
        </p:txBody>
      </p:sp>
      <p:sp>
        <p:nvSpPr>
          <p:cNvPr id="19" name="Rectangle 18">
            <a:extLst>
              <a:ext uri="{FF2B5EF4-FFF2-40B4-BE49-F238E27FC236}">
                <a16:creationId xmlns:a16="http://schemas.microsoft.com/office/drawing/2014/main" id="{CDF22562-3829-4600-AD9C-655A7FFA547B}"/>
              </a:ext>
            </a:extLst>
          </p:cNvPr>
          <p:cNvSpPr/>
          <p:nvPr/>
        </p:nvSpPr>
        <p:spPr>
          <a:xfrm>
            <a:off x="3242081" y="4215646"/>
            <a:ext cx="1406119" cy="276999"/>
          </a:xfrm>
          <a:prstGeom prst="rect">
            <a:avLst/>
          </a:prstGeom>
          <a:solidFill>
            <a:srgbClr val="E5F8FA"/>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71616">
                    <a:lumMod val="50000"/>
                    <a:lumOff val="50000"/>
                  </a:srgbClr>
                </a:solidFill>
                <a:effectLst/>
                <a:uLnTx/>
                <a:uFillTx/>
                <a:latin typeface="Tw Cen MT"/>
                <a:ea typeface="+mn-ea"/>
                <a:cs typeface="+mn-cs"/>
              </a:rPr>
              <a:t>Tester</a:t>
            </a:r>
          </a:p>
        </p:txBody>
      </p:sp>
      <p:sp>
        <p:nvSpPr>
          <p:cNvPr id="9" name="Rectangle 8">
            <a:extLst>
              <a:ext uri="{FF2B5EF4-FFF2-40B4-BE49-F238E27FC236}">
                <a16:creationId xmlns:a16="http://schemas.microsoft.com/office/drawing/2014/main" id="{4138D798-90A0-4F07-8FE1-18E04D7A2A03}"/>
              </a:ext>
            </a:extLst>
          </p:cNvPr>
          <p:cNvSpPr/>
          <p:nvPr/>
        </p:nvSpPr>
        <p:spPr>
          <a:xfrm>
            <a:off x="1752600" y="4828357"/>
            <a:ext cx="914400" cy="124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lumMod val="50000"/>
                  </a:srgbClr>
                </a:solidFill>
                <a:effectLst/>
                <a:uLnTx/>
                <a:uFillTx/>
                <a:latin typeface="Tw Cen MT"/>
                <a:ea typeface="+mn-ea"/>
                <a:cs typeface="+mn-cs"/>
              </a:rPr>
              <a:t>2019-2020</a:t>
            </a:r>
          </a:p>
        </p:txBody>
      </p:sp>
      <p:sp>
        <p:nvSpPr>
          <p:cNvPr id="12" name="Rectangle 11">
            <a:extLst>
              <a:ext uri="{FF2B5EF4-FFF2-40B4-BE49-F238E27FC236}">
                <a16:creationId xmlns:a16="http://schemas.microsoft.com/office/drawing/2014/main" id="{39995F5C-A5A2-4682-9391-2AD1500CBFD4}"/>
              </a:ext>
            </a:extLst>
          </p:cNvPr>
          <p:cNvSpPr/>
          <p:nvPr/>
        </p:nvSpPr>
        <p:spPr>
          <a:xfrm>
            <a:off x="1752600" y="5029200"/>
            <a:ext cx="1905000" cy="64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0" name="Rectangle 19">
            <a:extLst>
              <a:ext uri="{FF2B5EF4-FFF2-40B4-BE49-F238E27FC236}">
                <a16:creationId xmlns:a16="http://schemas.microsoft.com/office/drawing/2014/main" id="{01D599A8-AB82-46E4-9F65-6DB84D68178C}"/>
              </a:ext>
            </a:extLst>
          </p:cNvPr>
          <p:cNvSpPr/>
          <p:nvPr/>
        </p:nvSpPr>
        <p:spPr>
          <a:xfrm>
            <a:off x="1714500" y="5169565"/>
            <a:ext cx="1905000" cy="64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1" name="Rectangle 20">
            <a:extLst>
              <a:ext uri="{FF2B5EF4-FFF2-40B4-BE49-F238E27FC236}">
                <a16:creationId xmlns:a16="http://schemas.microsoft.com/office/drawing/2014/main" id="{D35D464B-5653-4F1C-ABB9-2D38E2E3790D}"/>
              </a:ext>
            </a:extLst>
          </p:cNvPr>
          <p:cNvSpPr/>
          <p:nvPr/>
        </p:nvSpPr>
        <p:spPr>
          <a:xfrm>
            <a:off x="6137681" y="4214820"/>
            <a:ext cx="1406119" cy="319679"/>
          </a:xfrm>
          <a:prstGeom prst="rect">
            <a:avLst/>
          </a:prstGeom>
          <a:solidFill>
            <a:srgbClr val="E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lumMod val="50000"/>
                    <a:lumOff val="50000"/>
                  </a:srgbClr>
                </a:solidFill>
                <a:effectLst/>
                <a:uLnTx/>
                <a:uFillTx/>
                <a:latin typeface="Calibri" panose="020F0502020204030204" pitchFamily="34" charset="0"/>
                <a:ea typeface="+mn-ea"/>
                <a:cs typeface="Calibri" panose="020F0502020204030204" pitchFamily="34" charset="0"/>
              </a:rPr>
              <a:t>Completed with Errors</a:t>
            </a:r>
          </a:p>
        </p:txBody>
      </p:sp>
      <p:sp>
        <p:nvSpPr>
          <p:cNvPr id="14" name="Rectangle 13">
            <a:extLst>
              <a:ext uri="{FF2B5EF4-FFF2-40B4-BE49-F238E27FC236}">
                <a16:creationId xmlns:a16="http://schemas.microsoft.com/office/drawing/2014/main" id="{4CA0ABF3-1891-4865-99A4-BCA6420833EF}"/>
              </a:ext>
            </a:extLst>
          </p:cNvPr>
          <p:cNvSpPr/>
          <p:nvPr/>
        </p:nvSpPr>
        <p:spPr>
          <a:xfrm>
            <a:off x="588936" y="3666947"/>
            <a:ext cx="7956577" cy="867551"/>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7" name="Rectangle 16">
            <a:extLst>
              <a:ext uri="{FF2B5EF4-FFF2-40B4-BE49-F238E27FC236}">
                <a16:creationId xmlns:a16="http://schemas.microsoft.com/office/drawing/2014/main" id="{FAE2C432-5DBE-476E-A933-20F637910456}"/>
              </a:ext>
            </a:extLst>
          </p:cNvPr>
          <p:cNvSpPr/>
          <p:nvPr/>
        </p:nvSpPr>
        <p:spPr>
          <a:xfrm>
            <a:off x="756078" y="4218801"/>
            <a:ext cx="2374046" cy="276999"/>
          </a:xfrm>
          <a:prstGeom prst="rect">
            <a:avLst/>
          </a:prstGeom>
          <a:solidFill>
            <a:srgbClr val="E5F8FA"/>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71616">
                    <a:lumMod val="50000"/>
                    <a:lumOff val="50000"/>
                  </a:srgbClr>
                </a:solidFill>
                <a:effectLst/>
                <a:uLnTx/>
                <a:uFillTx/>
                <a:latin typeface="Tw Cen MT"/>
                <a:ea typeface="+mn-ea"/>
                <a:cs typeface="+mn-cs"/>
              </a:rPr>
              <a:t>Test_SPPI_04022019</a:t>
            </a:r>
          </a:p>
        </p:txBody>
      </p:sp>
      <p:sp>
        <p:nvSpPr>
          <p:cNvPr id="16" name="Rectangle 15">
            <a:extLst>
              <a:ext uri="{FF2B5EF4-FFF2-40B4-BE49-F238E27FC236}">
                <a16:creationId xmlns:a16="http://schemas.microsoft.com/office/drawing/2014/main" id="{E902A7C6-7239-4CAA-A883-4E73F8947FDD}"/>
              </a:ext>
            </a:extLst>
          </p:cNvPr>
          <p:cNvSpPr/>
          <p:nvPr/>
        </p:nvSpPr>
        <p:spPr>
          <a:xfrm>
            <a:off x="685800" y="4226145"/>
            <a:ext cx="2325327" cy="308353"/>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01069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0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par>
                          <p:cTn id="8" fill="hold">
                            <p:stCondLst>
                              <p:cond delay="2200"/>
                            </p:stCondLst>
                            <p:childTnLst>
                              <p:par>
                                <p:cTn id="9" presetID="6" presetClass="entr" presetSubtype="16"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04CF00-14B5-4903-B79D-50A4FCB7E846}"/>
              </a:ext>
            </a:extLst>
          </p:cNvPr>
          <p:cNvSpPr txBox="1"/>
          <p:nvPr/>
        </p:nvSpPr>
        <p:spPr>
          <a:xfrm>
            <a:off x="373464" y="106160"/>
            <a:ext cx="77724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VIEWING A DATA PROMOTION ERROR</a:t>
            </a:r>
          </a:p>
        </p:txBody>
      </p:sp>
      <p:sp>
        <p:nvSpPr>
          <p:cNvPr id="13" name="Rectangle 12">
            <a:extLst>
              <a:ext uri="{FF2B5EF4-FFF2-40B4-BE49-F238E27FC236}">
                <a16:creationId xmlns:a16="http://schemas.microsoft.com/office/drawing/2014/main" id="{96817445-464B-4831-87A9-EB55E044C0DC}"/>
              </a:ext>
            </a:extLst>
          </p:cNvPr>
          <p:cNvSpPr/>
          <p:nvPr/>
        </p:nvSpPr>
        <p:spPr>
          <a:xfrm>
            <a:off x="464735" y="762000"/>
            <a:ext cx="8305800" cy="381642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Texas Education Data Standards (TEDS) specifies certain Unique Constraint elements which dictate that the combination of specific elements can only be in the file one time.</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In this error message, you see “Unique Constraint” and can see that the Data in both errors is exactly the same.</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Your Technical Data Loader or SIS Vendor would need to determine why these elements appear two times on the extract from the SIS.</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Next, resolve the errors in the SIS. The TSDS Technical Data Loader will then extract and upload the corrected files. Then you can Promote to the Core Collection Data Mart and view the Promotion status and errors again.</a:t>
            </a:r>
            <a:endParaRPr kumimoji="0" lang="en-US" sz="2400" b="0" i="0" u="none" strike="noStrike" kern="1200" cap="none" spc="0" normalizeH="0" baseline="0" noProof="0" dirty="0">
              <a:ln>
                <a:noFill/>
              </a:ln>
              <a:solidFill>
                <a:srgbClr val="171616"/>
              </a:solidFill>
              <a:effectLst/>
              <a:uLnTx/>
              <a:uFillTx/>
              <a:latin typeface="Tw Cen MT"/>
              <a:ea typeface="+mn-ea"/>
              <a:cs typeface="+mn-cs"/>
            </a:endParaRPr>
          </a:p>
        </p:txBody>
      </p:sp>
      <p:sp>
        <p:nvSpPr>
          <p:cNvPr id="8" name="Rectangle 7">
            <a:extLst>
              <a:ext uri="{FF2B5EF4-FFF2-40B4-BE49-F238E27FC236}">
                <a16:creationId xmlns:a16="http://schemas.microsoft.com/office/drawing/2014/main" id="{6F81B14B-0D77-4477-BF48-A970B3E82A4D}"/>
              </a:ext>
            </a:extLst>
          </p:cNvPr>
          <p:cNvSpPr/>
          <p:nvPr/>
        </p:nvSpPr>
        <p:spPr>
          <a:xfrm>
            <a:off x="609600" y="4495801"/>
            <a:ext cx="7924800" cy="1904999"/>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4" name="Slide Number Placeholder 3">
            <a:extLst>
              <a:ext uri="{FF2B5EF4-FFF2-40B4-BE49-F238E27FC236}">
                <a16:creationId xmlns:a16="http://schemas.microsoft.com/office/drawing/2014/main" id="{C59229F3-2C80-41E3-B3AA-213D4AB22C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3" name="Picture 2">
            <a:extLst>
              <a:ext uri="{FF2B5EF4-FFF2-40B4-BE49-F238E27FC236}">
                <a16:creationId xmlns:a16="http://schemas.microsoft.com/office/drawing/2014/main" id="{D5CB2979-3D3B-4421-9EBC-9BD1CD641975}"/>
              </a:ext>
            </a:extLst>
          </p:cNvPr>
          <p:cNvPicPr>
            <a:picLocks noChangeAspect="1"/>
          </p:cNvPicPr>
          <p:nvPr/>
        </p:nvPicPr>
        <p:blipFill>
          <a:blip r:embed="rId3"/>
          <a:stretch>
            <a:fillRect/>
          </a:stretch>
        </p:blipFill>
        <p:spPr>
          <a:xfrm>
            <a:off x="723900" y="4578428"/>
            <a:ext cx="7696200" cy="1822371"/>
          </a:xfrm>
          <a:prstGeom prst="rect">
            <a:avLst/>
          </a:prstGeom>
        </p:spPr>
      </p:pic>
      <p:sp>
        <p:nvSpPr>
          <p:cNvPr id="10" name="Arrow: Right 9">
            <a:extLst>
              <a:ext uri="{FF2B5EF4-FFF2-40B4-BE49-F238E27FC236}">
                <a16:creationId xmlns:a16="http://schemas.microsoft.com/office/drawing/2014/main" id="{4A4C12CE-0BC7-41BF-BCD7-6DFDBF523E7C}"/>
              </a:ext>
            </a:extLst>
          </p:cNvPr>
          <p:cNvSpPr/>
          <p:nvPr/>
        </p:nvSpPr>
        <p:spPr>
          <a:xfrm rot="6247864">
            <a:off x="4467254" y="4954774"/>
            <a:ext cx="507402" cy="336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6" name="TextBox 5">
            <a:extLst>
              <a:ext uri="{FF2B5EF4-FFF2-40B4-BE49-F238E27FC236}">
                <a16:creationId xmlns:a16="http://schemas.microsoft.com/office/drawing/2014/main" id="{D2EE8F55-5E76-4755-98DB-8B66CFEF1402}"/>
              </a:ext>
            </a:extLst>
          </p:cNvPr>
          <p:cNvSpPr txBox="1"/>
          <p:nvPr/>
        </p:nvSpPr>
        <p:spPr>
          <a:xfrm>
            <a:off x="5067947" y="5562600"/>
            <a:ext cx="875653" cy="123111"/>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srgbClr val="171616"/>
              </a:solidFill>
              <a:effectLst/>
              <a:uLnTx/>
              <a:uFillTx/>
              <a:latin typeface="Tw Cen MT"/>
              <a:ea typeface="+mn-ea"/>
              <a:cs typeface="+mn-cs"/>
            </a:endParaRPr>
          </a:p>
        </p:txBody>
      </p:sp>
      <p:sp>
        <p:nvSpPr>
          <p:cNvPr id="12" name="TextBox 11">
            <a:extLst>
              <a:ext uri="{FF2B5EF4-FFF2-40B4-BE49-F238E27FC236}">
                <a16:creationId xmlns:a16="http://schemas.microsoft.com/office/drawing/2014/main" id="{04A92370-8C8A-4128-9101-2C6F4D474F3E}"/>
              </a:ext>
            </a:extLst>
          </p:cNvPr>
          <p:cNvSpPr txBox="1"/>
          <p:nvPr/>
        </p:nvSpPr>
        <p:spPr>
          <a:xfrm>
            <a:off x="5067947" y="5896689"/>
            <a:ext cx="875653" cy="123111"/>
          </a:xfrm>
          <a:prstGeom prst="rect">
            <a:avLst/>
          </a:prstGeom>
          <a:solidFill>
            <a:srgbClr val="DCF5F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srgbClr val="171616"/>
              </a:solidFill>
              <a:effectLst/>
              <a:uLnTx/>
              <a:uFillTx/>
              <a:latin typeface="Tw Cen MT"/>
              <a:ea typeface="+mn-ea"/>
              <a:cs typeface="+mn-cs"/>
            </a:endParaRPr>
          </a:p>
        </p:txBody>
      </p:sp>
      <p:sp>
        <p:nvSpPr>
          <p:cNvPr id="15" name="Isosceles Triangle 14">
            <a:hlinkClick r:id="rId4" action="ppaction://hlinksldjump"/>
            <a:extLst>
              <a:ext uri="{FF2B5EF4-FFF2-40B4-BE49-F238E27FC236}">
                <a16:creationId xmlns:a16="http://schemas.microsoft.com/office/drawing/2014/main" id="{E58D4E23-ECDC-4857-B1EF-A26EE5981E7D}"/>
              </a:ext>
            </a:extLst>
          </p:cNvPr>
          <p:cNvSpPr/>
          <p:nvPr/>
        </p:nvSpPr>
        <p:spPr>
          <a:xfrm>
            <a:off x="173070" y="6623515"/>
            <a:ext cx="200394" cy="168283"/>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5" name="Rectangle 4">
            <a:extLst>
              <a:ext uri="{FF2B5EF4-FFF2-40B4-BE49-F238E27FC236}">
                <a16:creationId xmlns:a16="http://schemas.microsoft.com/office/drawing/2014/main" id="{EAEFFD63-BD59-4FA0-8F02-F459E3BC37FB}"/>
              </a:ext>
            </a:extLst>
          </p:cNvPr>
          <p:cNvSpPr/>
          <p:nvPr/>
        </p:nvSpPr>
        <p:spPr>
          <a:xfrm>
            <a:off x="3352800" y="5551472"/>
            <a:ext cx="4724400" cy="163528"/>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0066"/>
                </a:solidFill>
              </a:ln>
              <a:noFill/>
              <a:effectLst/>
              <a:uLnTx/>
              <a:uFillTx/>
              <a:latin typeface="Tw Cen MT"/>
              <a:ea typeface="+mn-ea"/>
              <a:cs typeface="+mn-cs"/>
            </a:endParaRPr>
          </a:p>
        </p:txBody>
      </p:sp>
      <p:sp>
        <p:nvSpPr>
          <p:cNvPr id="9" name="Rectangle 8">
            <a:extLst>
              <a:ext uri="{FF2B5EF4-FFF2-40B4-BE49-F238E27FC236}">
                <a16:creationId xmlns:a16="http://schemas.microsoft.com/office/drawing/2014/main" id="{B9D8ED7F-1431-4217-8BFD-BEAC26231C3A}"/>
              </a:ext>
            </a:extLst>
          </p:cNvPr>
          <p:cNvSpPr/>
          <p:nvPr/>
        </p:nvSpPr>
        <p:spPr>
          <a:xfrm>
            <a:off x="3352800" y="5896689"/>
            <a:ext cx="4724400" cy="170022"/>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0066"/>
                </a:solidFill>
              </a:ln>
              <a:noFill/>
              <a:effectLst/>
              <a:uLnTx/>
              <a:uFillTx/>
              <a:latin typeface="Tw Cen MT"/>
              <a:ea typeface="+mn-ea"/>
              <a:cs typeface="+mn-cs"/>
            </a:endParaRPr>
          </a:p>
        </p:txBody>
      </p:sp>
    </p:spTree>
    <p:extLst>
      <p:ext uri="{BB962C8B-B14F-4D97-AF65-F5344CB8AC3E}">
        <p14:creationId xmlns:p14="http://schemas.microsoft.com/office/powerpoint/2010/main" val="4937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200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grpId="0" nodeType="withEffect">
                                  <p:stCondLst>
                                    <p:cond delay="200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A2CC331-A963-41A9-AF41-5A43A91CBA05}"/>
              </a:ext>
            </a:extLst>
          </p:cNvPr>
          <p:cNvSpPr txBox="1"/>
          <p:nvPr/>
        </p:nvSpPr>
        <p:spPr>
          <a:xfrm>
            <a:off x="457200" y="76200"/>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VALIDATIONS</a:t>
            </a:r>
          </a:p>
        </p:txBody>
      </p:sp>
      <p:sp>
        <p:nvSpPr>
          <p:cNvPr id="12" name="Rectangle 11">
            <a:extLst>
              <a:ext uri="{FF2B5EF4-FFF2-40B4-BE49-F238E27FC236}">
                <a16:creationId xmlns:a16="http://schemas.microsoft.com/office/drawing/2014/main" id="{40D007F3-FF06-4FC0-BFA5-28875481D10A}"/>
              </a:ext>
            </a:extLst>
          </p:cNvPr>
          <p:cNvSpPr/>
          <p:nvPr/>
        </p:nvSpPr>
        <p:spPr>
          <a:xfrm>
            <a:off x="457200" y="740389"/>
            <a:ext cx="8305800" cy="236988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Hover over Validations. Click on Validate Submission Data.</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The Validation screen is very similar to the Promotion screen.</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You will be able to choose the type errors you wish to Validate.               </a:t>
            </a:r>
            <a:r>
              <a:rPr kumimoji="0" lang="en-US" sz="1600" b="0" i="0" u="none" strike="noStrike" kern="1200" cap="none" spc="0" normalizeH="0" baseline="0" noProof="0" dirty="0">
                <a:ln>
                  <a:noFill/>
                </a:ln>
                <a:solidFill>
                  <a:srgbClr val="171616"/>
                </a:solidFill>
                <a:effectLst/>
                <a:uLnTx/>
                <a:uFillTx/>
                <a:latin typeface="Tw Cen MT"/>
                <a:ea typeface="+mn-ea"/>
                <a:cs typeface="+mn-cs"/>
              </a:rPr>
              <a:t>(Fatal, Special Warning, Warning)</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Enter Data Validation Name. Click Next.</a:t>
            </a:r>
          </a:p>
        </p:txBody>
      </p:sp>
      <p:sp>
        <p:nvSpPr>
          <p:cNvPr id="4" name="Slide Number Placeholder 3">
            <a:extLst>
              <a:ext uri="{FF2B5EF4-FFF2-40B4-BE49-F238E27FC236}">
                <a16:creationId xmlns:a16="http://schemas.microsoft.com/office/drawing/2014/main" id="{B106239F-9253-415D-9749-6480AF3314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7" name="Picture 6">
            <a:extLst>
              <a:ext uri="{FF2B5EF4-FFF2-40B4-BE49-F238E27FC236}">
                <a16:creationId xmlns:a16="http://schemas.microsoft.com/office/drawing/2014/main" id="{CA10C698-91AC-4480-BF46-433F6AB9AEC6}"/>
              </a:ext>
            </a:extLst>
          </p:cNvPr>
          <p:cNvPicPr>
            <a:picLocks noChangeAspect="1"/>
          </p:cNvPicPr>
          <p:nvPr/>
        </p:nvPicPr>
        <p:blipFill>
          <a:blip r:embed="rId3"/>
          <a:stretch>
            <a:fillRect/>
          </a:stretch>
        </p:blipFill>
        <p:spPr>
          <a:xfrm>
            <a:off x="1066800" y="5293345"/>
            <a:ext cx="3962400" cy="719252"/>
          </a:xfrm>
          <a:prstGeom prst="rect">
            <a:avLst/>
          </a:prstGeom>
        </p:spPr>
      </p:pic>
      <p:sp>
        <p:nvSpPr>
          <p:cNvPr id="16" name="Arrow: Right 15">
            <a:extLst>
              <a:ext uri="{FF2B5EF4-FFF2-40B4-BE49-F238E27FC236}">
                <a16:creationId xmlns:a16="http://schemas.microsoft.com/office/drawing/2014/main" id="{20C8D329-C513-4EFB-A2BE-B972AFB097D3}"/>
              </a:ext>
            </a:extLst>
          </p:cNvPr>
          <p:cNvSpPr/>
          <p:nvPr/>
        </p:nvSpPr>
        <p:spPr>
          <a:xfrm rot="19852001">
            <a:off x="662230" y="5452894"/>
            <a:ext cx="515606" cy="349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5" name="Arrow: Right 14">
            <a:extLst>
              <a:ext uri="{FF2B5EF4-FFF2-40B4-BE49-F238E27FC236}">
                <a16:creationId xmlns:a16="http://schemas.microsoft.com/office/drawing/2014/main" id="{4AED1009-80B6-4867-878F-38C3272028A7}"/>
              </a:ext>
            </a:extLst>
          </p:cNvPr>
          <p:cNvSpPr/>
          <p:nvPr/>
        </p:nvSpPr>
        <p:spPr>
          <a:xfrm rot="12058165">
            <a:off x="4271866" y="5574975"/>
            <a:ext cx="600266" cy="349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0" name="Rectangle 9">
            <a:extLst>
              <a:ext uri="{FF2B5EF4-FFF2-40B4-BE49-F238E27FC236}">
                <a16:creationId xmlns:a16="http://schemas.microsoft.com/office/drawing/2014/main" id="{6AA16C61-7420-4907-8869-722DB392D3B4}"/>
              </a:ext>
            </a:extLst>
          </p:cNvPr>
          <p:cNvSpPr/>
          <p:nvPr/>
        </p:nvSpPr>
        <p:spPr>
          <a:xfrm>
            <a:off x="533399" y="3048000"/>
            <a:ext cx="8098971" cy="3308357"/>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8" name="Picture 7">
            <a:extLst>
              <a:ext uri="{FF2B5EF4-FFF2-40B4-BE49-F238E27FC236}">
                <a16:creationId xmlns:a16="http://schemas.microsoft.com/office/drawing/2014/main" id="{7B951D55-1580-4335-994D-E90351DB5639}"/>
              </a:ext>
            </a:extLst>
          </p:cNvPr>
          <p:cNvPicPr>
            <a:picLocks noChangeAspect="1"/>
          </p:cNvPicPr>
          <p:nvPr/>
        </p:nvPicPr>
        <p:blipFill>
          <a:blip r:embed="rId4"/>
          <a:stretch>
            <a:fillRect/>
          </a:stretch>
        </p:blipFill>
        <p:spPr>
          <a:xfrm>
            <a:off x="596761" y="3181350"/>
            <a:ext cx="7981951" cy="1924050"/>
          </a:xfrm>
          <a:prstGeom prst="rect">
            <a:avLst/>
          </a:prstGeom>
        </p:spPr>
      </p:pic>
      <p:sp>
        <p:nvSpPr>
          <p:cNvPr id="6" name="Rectangle 5">
            <a:extLst>
              <a:ext uri="{FF2B5EF4-FFF2-40B4-BE49-F238E27FC236}">
                <a16:creationId xmlns:a16="http://schemas.microsoft.com/office/drawing/2014/main" id="{88B7A59F-8D68-417E-90FD-3E3892177A67}"/>
              </a:ext>
            </a:extLst>
          </p:cNvPr>
          <p:cNvSpPr/>
          <p:nvPr/>
        </p:nvSpPr>
        <p:spPr>
          <a:xfrm>
            <a:off x="6739851" y="3200400"/>
            <a:ext cx="127635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1" name="Rectangle 10">
            <a:extLst>
              <a:ext uri="{FF2B5EF4-FFF2-40B4-BE49-F238E27FC236}">
                <a16:creationId xmlns:a16="http://schemas.microsoft.com/office/drawing/2014/main" id="{E976DEB3-D374-4D0D-8D42-EE92C162D3B4}"/>
              </a:ext>
            </a:extLst>
          </p:cNvPr>
          <p:cNvSpPr/>
          <p:nvPr/>
        </p:nvSpPr>
        <p:spPr>
          <a:xfrm>
            <a:off x="2209800" y="3944676"/>
            <a:ext cx="1371600" cy="228600"/>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4" name="Arrow: Right 13">
            <a:extLst>
              <a:ext uri="{FF2B5EF4-FFF2-40B4-BE49-F238E27FC236}">
                <a16:creationId xmlns:a16="http://schemas.microsoft.com/office/drawing/2014/main" id="{80B1BB64-5A20-4E92-8E56-C37CC33CF7DA}"/>
              </a:ext>
            </a:extLst>
          </p:cNvPr>
          <p:cNvSpPr/>
          <p:nvPr/>
        </p:nvSpPr>
        <p:spPr>
          <a:xfrm rot="8386534">
            <a:off x="2595467" y="3333800"/>
            <a:ext cx="600266" cy="349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3" name="Oval 12">
            <a:extLst>
              <a:ext uri="{FF2B5EF4-FFF2-40B4-BE49-F238E27FC236}">
                <a16:creationId xmlns:a16="http://schemas.microsoft.com/office/drawing/2014/main" id="{9BA120F3-68B6-4E95-8A65-F61371F3B5A1}"/>
              </a:ext>
            </a:extLst>
          </p:cNvPr>
          <p:cNvSpPr/>
          <p:nvPr/>
        </p:nvSpPr>
        <p:spPr>
          <a:xfrm>
            <a:off x="2209800" y="3581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w Cen MT"/>
                <a:ea typeface="+mn-ea"/>
                <a:cs typeface="+mn-cs"/>
              </a:rPr>
              <a:t>2</a:t>
            </a:r>
          </a:p>
        </p:txBody>
      </p:sp>
      <p:sp>
        <p:nvSpPr>
          <p:cNvPr id="17" name="Rectangle 16">
            <a:extLst>
              <a:ext uri="{FF2B5EF4-FFF2-40B4-BE49-F238E27FC236}">
                <a16:creationId xmlns:a16="http://schemas.microsoft.com/office/drawing/2014/main" id="{FF9B0284-D9FD-4FE5-83A0-7E0E5B018607}"/>
              </a:ext>
            </a:extLst>
          </p:cNvPr>
          <p:cNvSpPr/>
          <p:nvPr/>
        </p:nvSpPr>
        <p:spPr>
          <a:xfrm>
            <a:off x="4305300" y="3759937"/>
            <a:ext cx="723900" cy="152400"/>
          </a:xfrm>
          <a:prstGeom prst="rect">
            <a:avLst/>
          </a:prstGeom>
          <a:solidFill>
            <a:srgbClr val="E0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8" name="Rectangle 17">
            <a:extLst>
              <a:ext uri="{FF2B5EF4-FFF2-40B4-BE49-F238E27FC236}">
                <a16:creationId xmlns:a16="http://schemas.microsoft.com/office/drawing/2014/main" id="{9205F154-3090-4CE9-A968-33424019EE39}"/>
              </a:ext>
            </a:extLst>
          </p:cNvPr>
          <p:cNvSpPr/>
          <p:nvPr/>
        </p:nvSpPr>
        <p:spPr>
          <a:xfrm>
            <a:off x="2286000" y="4453054"/>
            <a:ext cx="1219200" cy="146409"/>
          </a:xfrm>
          <a:prstGeom prst="rect">
            <a:avLst/>
          </a:prstGeom>
          <a:solidFill>
            <a:srgbClr val="E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400466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000"/>
                            </p:stCondLst>
                            <p:childTnLst>
                              <p:par>
                                <p:cTn id="14" presetID="6" presetClass="entr" presetSubtype="16"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par>
                          <p:cTn id="17" fill="hold">
                            <p:stCondLst>
                              <p:cond delay="3500"/>
                            </p:stCondLst>
                            <p:childTnLst>
                              <p:par>
                                <p:cTn id="18" presetID="1" presetClass="entr" presetSubtype="0" fill="hold" grpId="0" nodeType="afterEffect">
                                  <p:stCondLst>
                                    <p:cond delay="50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1" grpId="0" animBg="1"/>
      <p:bldP spid="14"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A2CC331-A963-41A9-AF41-5A43A91CBA05}"/>
              </a:ext>
            </a:extLst>
          </p:cNvPr>
          <p:cNvSpPr txBox="1"/>
          <p:nvPr/>
        </p:nvSpPr>
        <p:spPr>
          <a:xfrm>
            <a:off x="457200" y="76200"/>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CONFIRM DATA VALIDATION</a:t>
            </a:r>
          </a:p>
        </p:txBody>
      </p:sp>
      <p:sp>
        <p:nvSpPr>
          <p:cNvPr id="12" name="Rectangle 11">
            <a:extLst>
              <a:ext uri="{FF2B5EF4-FFF2-40B4-BE49-F238E27FC236}">
                <a16:creationId xmlns:a16="http://schemas.microsoft.com/office/drawing/2014/main" id="{40D007F3-FF06-4FC0-BFA5-28875481D10A}"/>
              </a:ext>
            </a:extLst>
          </p:cNvPr>
          <p:cNvSpPr/>
          <p:nvPr/>
        </p:nvSpPr>
        <p:spPr>
          <a:xfrm>
            <a:off x="457201" y="867963"/>
            <a:ext cx="8305800" cy="101566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Next, you will confirm this is the data you wish to Validate.</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Click Submit.</a:t>
            </a:r>
          </a:p>
        </p:txBody>
      </p:sp>
      <p:sp>
        <p:nvSpPr>
          <p:cNvPr id="10" name="Rectangle 9">
            <a:extLst>
              <a:ext uri="{FF2B5EF4-FFF2-40B4-BE49-F238E27FC236}">
                <a16:creationId xmlns:a16="http://schemas.microsoft.com/office/drawing/2014/main" id="{6AA16C61-7420-4907-8869-722DB392D3B4}"/>
              </a:ext>
            </a:extLst>
          </p:cNvPr>
          <p:cNvSpPr/>
          <p:nvPr/>
        </p:nvSpPr>
        <p:spPr>
          <a:xfrm>
            <a:off x="533399" y="1981200"/>
            <a:ext cx="7696201" cy="3751438"/>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4" name="Slide Number Placeholder 3">
            <a:extLst>
              <a:ext uri="{FF2B5EF4-FFF2-40B4-BE49-F238E27FC236}">
                <a16:creationId xmlns:a16="http://schemas.microsoft.com/office/drawing/2014/main" id="{B106239F-9253-415D-9749-6480AF3314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5" name="Picture 4">
            <a:extLst>
              <a:ext uri="{FF2B5EF4-FFF2-40B4-BE49-F238E27FC236}">
                <a16:creationId xmlns:a16="http://schemas.microsoft.com/office/drawing/2014/main" id="{A3E0F583-DA79-4BEC-8119-6F3B7414C0B9}"/>
              </a:ext>
            </a:extLst>
          </p:cNvPr>
          <p:cNvPicPr>
            <a:picLocks noChangeAspect="1"/>
          </p:cNvPicPr>
          <p:nvPr/>
        </p:nvPicPr>
        <p:blipFill>
          <a:blip r:embed="rId3"/>
          <a:stretch>
            <a:fillRect/>
          </a:stretch>
        </p:blipFill>
        <p:spPr>
          <a:xfrm>
            <a:off x="609601" y="2171491"/>
            <a:ext cx="8001000" cy="4000709"/>
          </a:xfrm>
          <a:prstGeom prst="rect">
            <a:avLst/>
          </a:prstGeom>
        </p:spPr>
      </p:pic>
      <p:sp>
        <p:nvSpPr>
          <p:cNvPr id="13" name="Arrow: Right 12">
            <a:extLst>
              <a:ext uri="{FF2B5EF4-FFF2-40B4-BE49-F238E27FC236}">
                <a16:creationId xmlns:a16="http://schemas.microsoft.com/office/drawing/2014/main" id="{8234DB03-D752-4FC4-A789-8012B3A70B46}"/>
              </a:ext>
            </a:extLst>
          </p:cNvPr>
          <p:cNvSpPr/>
          <p:nvPr/>
        </p:nvSpPr>
        <p:spPr>
          <a:xfrm rot="19322900">
            <a:off x="357138" y="6037228"/>
            <a:ext cx="507402" cy="336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4" name="Rectangle 13">
            <a:extLst>
              <a:ext uri="{FF2B5EF4-FFF2-40B4-BE49-F238E27FC236}">
                <a16:creationId xmlns:a16="http://schemas.microsoft.com/office/drawing/2014/main" id="{3FF303FD-2179-49B9-BBCD-8169B77E9570}"/>
              </a:ext>
            </a:extLst>
          </p:cNvPr>
          <p:cNvSpPr/>
          <p:nvPr/>
        </p:nvSpPr>
        <p:spPr>
          <a:xfrm>
            <a:off x="4038600" y="5029200"/>
            <a:ext cx="1600199" cy="15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71616">
                    <a:lumMod val="75000"/>
                    <a:lumOff val="25000"/>
                  </a:srgbClr>
                </a:solidFill>
                <a:effectLst/>
                <a:uLnTx/>
                <a:uFillTx/>
                <a:latin typeface="Arial" panose="020B0604020202020204" pitchFamily="34" charset="0"/>
                <a:ea typeface="+mn-ea"/>
                <a:cs typeface="Arial" panose="020B0604020202020204" pitchFamily="34" charset="0"/>
              </a:rPr>
              <a:t>(Student Programs)</a:t>
            </a:r>
          </a:p>
        </p:txBody>
      </p:sp>
      <p:sp>
        <p:nvSpPr>
          <p:cNvPr id="2" name="Rectangle 1">
            <a:extLst>
              <a:ext uri="{FF2B5EF4-FFF2-40B4-BE49-F238E27FC236}">
                <a16:creationId xmlns:a16="http://schemas.microsoft.com/office/drawing/2014/main" id="{2EF4D27D-BA45-449B-9B8D-C8E8B83DC1A2}"/>
              </a:ext>
            </a:extLst>
          </p:cNvPr>
          <p:cNvSpPr/>
          <p:nvPr/>
        </p:nvSpPr>
        <p:spPr>
          <a:xfrm>
            <a:off x="2667000" y="35052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lumMod val="50000"/>
                  </a:srgbClr>
                </a:solidFill>
                <a:effectLst/>
                <a:uLnTx/>
                <a:uFillTx/>
                <a:latin typeface="Tw Cen MT"/>
                <a:ea typeface="+mn-ea"/>
                <a:cs typeface="+mn-cs"/>
              </a:rPr>
              <a:t>2019-2020</a:t>
            </a:r>
          </a:p>
        </p:txBody>
      </p:sp>
      <p:sp>
        <p:nvSpPr>
          <p:cNvPr id="16" name="TextBox 15">
            <a:extLst>
              <a:ext uri="{FF2B5EF4-FFF2-40B4-BE49-F238E27FC236}">
                <a16:creationId xmlns:a16="http://schemas.microsoft.com/office/drawing/2014/main" id="{D3F0994C-3B52-4B5D-994C-2FD9DCD5467B}"/>
              </a:ext>
            </a:extLst>
          </p:cNvPr>
          <p:cNvSpPr txBox="1"/>
          <p:nvPr/>
        </p:nvSpPr>
        <p:spPr>
          <a:xfrm>
            <a:off x="914399" y="4572000"/>
            <a:ext cx="4953001" cy="1049179"/>
          </a:xfrm>
          <a:prstGeom prst="rect">
            <a:avLst/>
          </a:prstGeom>
          <a:solidFill>
            <a:srgbClr val="C9EFF4">
              <a:alpha val="93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1616"/>
              </a:solidFill>
              <a:effectLst/>
              <a:uLnTx/>
              <a:uFillTx/>
              <a:latin typeface="Tw Cen MT"/>
              <a:ea typeface="+mn-ea"/>
              <a:cs typeface="+mn-cs"/>
            </a:endParaRPr>
          </a:p>
        </p:txBody>
      </p:sp>
    </p:spTree>
    <p:extLst>
      <p:ext uri="{BB962C8B-B14F-4D97-AF65-F5344CB8AC3E}">
        <p14:creationId xmlns:p14="http://schemas.microsoft.com/office/powerpoint/2010/main" val="362959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A2CC331-A963-41A9-AF41-5A43A91CBA05}"/>
              </a:ext>
            </a:extLst>
          </p:cNvPr>
          <p:cNvSpPr txBox="1"/>
          <p:nvPr/>
        </p:nvSpPr>
        <p:spPr>
          <a:xfrm>
            <a:off x="457200" y="76200"/>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MONITOR DATA VALIDATIONS</a:t>
            </a:r>
          </a:p>
        </p:txBody>
      </p:sp>
      <p:sp>
        <p:nvSpPr>
          <p:cNvPr id="12" name="Rectangle 11">
            <a:extLst>
              <a:ext uri="{FF2B5EF4-FFF2-40B4-BE49-F238E27FC236}">
                <a16:creationId xmlns:a16="http://schemas.microsoft.com/office/drawing/2014/main" id="{40D007F3-FF06-4FC0-BFA5-28875481D10A}"/>
              </a:ext>
            </a:extLst>
          </p:cNvPr>
          <p:cNvSpPr/>
          <p:nvPr/>
        </p:nvSpPr>
        <p:spPr>
          <a:xfrm>
            <a:off x="544944" y="1071350"/>
            <a:ext cx="8305800" cy="156966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Hover over Validations. Click on Monitor Data Validations.</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Just as with the Monitor Data Promotions, this will allow you to see your errors.</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p:txBody>
      </p:sp>
      <p:sp>
        <p:nvSpPr>
          <p:cNvPr id="10" name="Rectangle 9">
            <a:extLst>
              <a:ext uri="{FF2B5EF4-FFF2-40B4-BE49-F238E27FC236}">
                <a16:creationId xmlns:a16="http://schemas.microsoft.com/office/drawing/2014/main" id="{6AA16C61-7420-4907-8869-722DB392D3B4}"/>
              </a:ext>
            </a:extLst>
          </p:cNvPr>
          <p:cNvSpPr/>
          <p:nvPr/>
        </p:nvSpPr>
        <p:spPr>
          <a:xfrm>
            <a:off x="533399" y="3153726"/>
            <a:ext cx="8098971" cy="3170873"/>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4" name="Slide Number Placeholder 3">
            <a:extLst>
              <a:ext uri="{FF2B5EF4-FFF2-40B4-BE49-F238E27FC236}">
                <a16:creationId xmlns:a16="http://schemas.microsoft.com/office/drawing/2014/main" id="{B106239F-9253-415D-9749-6480AF3314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2" name="Picture 1">
            <a:extLst>
              <a:ext uri="{FF2B5EF4-FFF2-40B4-BE49-F238E27FC236}">
                <a16:creationId xmlns:a16="http://schemas.microsoft.com/office/drawing/2014/main" id="{4000164F-C202-4F2A-AE39-9ECB760646A2}"/>
              </a:ext>
            </a:extLst>
          </p:cNvPr>
          <p:cNvPicPr>
            <a:picLocks noChangeAspect="1"/>
          </p:cNvPicPr>
          <p:nvPr/>
        </p:nvPicPr>
        <p:blipFill>
          <a:blip r:embed="rId3"/>
          <a:stretch>
            <a:fillRect/>
          </a:stretch>
        </p:blipFill>
        <p:spPr>
          <a:xfrm>
            <a:off x="609600" y="3300820"/>
            <a:ext cx="7905750" cy="2876684"/>
          </a:xfrm>
          <a:prstGeom prst="rect">
            <a:avLst/>
          </a:prstGeom>
        </p:spPr>
      </p:pic>
      <p:sp>
        <p:nvSpPr>
          <p:cNvPr id="11" name="Rectangle 10">
            <a:extLst>
              <a:ext uri="{FF2B5EF4-FFF2-40B4-BE49-F238E27FC236}">
                <a16:creationId xmlns:a16="http://schemas.microsoft.com/office/drawing/2014/main" id="{E976DEB3-D374-4D0D-8D42-EE92C162D3B4}"/>
              </a:ext>
            </a:extLst>
          </p:cNvPr>
          <p:cNvSpPr/>
          <p:nvPr/>
        </p:nvSpPr>
        <p:spPr>
          <a:xfrm>
            <a:off x="2209800" y="4876800"/>
            <a:ext cx="1295400" cy="202737"/>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3" name="Oval 12">
            <a:extLst>
              <a:ext uri="{FF2B5EF4-FFF2-40B4-BE49-F238E27FC236}">
                <a16:creationId xmlns:a16="http://schemas.microsoft.com/office/drawing/2014/main" id="{9BA120F3-68B6-4E95-8A65-F61371F3B5A1}"/>
              </a:ext>
            </a:extLst>
          </p:cNvPr>
          <p:cNvSpPr/>
          <p:nvPr/>
        </p:nvSpPr>
        <p:spPr>
          <a:xfrm>
            <a:off x="2197261" y="400995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w Cen MT"/>
                <a:ea typeface="+mn-ea"/>
                <a:cs typeface="+mn-cs"/>
              </a:rPr>
              <a:t>2</a:t>
            </a:r>
          </a:p>
        </p:txBody>
      </p:sp>
      <p:sp>
        <p:nvSpPr>
          <p:cNvPr id="3" name="Rectangle 2">
            <a:extLst>
              <a:ext uri="{FF2B5EF4-FFF2-40B4-BE49-F238E27FC236}">
                <a16:creationId xmlns:a16="http://schemas.microsoft.com/office/drawing/2014/main" id="{6B826ACC-4FCD-450B-8CC7-995B1195320B}"/>
              </a:ext>
            </a:extLst>
          </p:cNvPr>
          <p:cNvSpPr/>
          <p:nvPr/>
        </p:nvSpPr>
        <p:spPr>
          <a:xfrm>
            <a:off x="6629400" y="3429000"/>
            <a:ext cx="1371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6" name="Rectangle 15">
            <a:extLst>
              <a:ext uri="{FF2B5EF4-FFF2-40B4-BE49-F238E27FC236}">
                <a16:creationId xmlns:a16="http://schemas.microsoft.com/office/drawing/2014/main" id="{A58BDD37-57FC-4F59-B768-99B14E6E0D44}"/>
              </a:ext>
            </a:extLst>
          </p:cNvPr>
          <p:cNvSpPr/>
          <p:nvPr/>
        </p:nvSpPr>
        <p:spPr>
          <a:xfrm>
            <a:off x="4346655" y="4160340"/>
            <a:ext cx="723900" cy="152400"/>
          </a:xfrm>
          <a:prstGeom prst="rect">
            <a:avLst/>
          </a:prstGeom>
          <a:solidFill>
            <a:srgbClr val="E0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5" name="Rectangle 4">
            <a:extLst>
              <a:ext uri="{FF2B5EF4-FFF2-40B4-BE49-F238E27FC236}">
                <a16:creationId xmlns:a16="http://schemas.microsoft.com/office/drawing/2014/main" id="{F2C5EA67-60AB-44FF-9DE6-DD83D648B91F}"/>
              </a:ext>
            </a:extLst>
          </p:cNvPr>
          <p:cNvSpPr/>
          <p:nvPr/>
        </p:nvSpPr>
        <p:spPr>
          <a:xfrm>
            <a:off x="2286000" y="5257800"/>
            <a:ext cx="1219200" cy="202737"/>
          </a:xfrm>
          <a:prstGeom prst="rect">
            <a:avLst/>
          </a:prstGeom>
          <a:solidFill>
            <a:srgbClr val="E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8516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04CF00-14B5-4903-B79D-50A4FCB7E846}"/>
              </a:ext>
            </a:extLst>
          </p:cNvPr>
          <p:cNvSpPr txBox="1"/>
          <p:nvPr/>
        </p:nvSpPr>
        <p:spPr>
          <a:xfrm>
            <a:off x="457200" y="70216"/>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MONITOR DATA VALIDATIONS</a:t>
            </a:r>
          </a:p>
        </p:txBody>
      </p:sp>
      <p:sp>
        <p:nvSpPr>
          <p:cNvPr id="13" name="Rectangle 12">
            <a:extLst>
              <a:ext uri="{FF2B5EF4-FFF2-40B4-BE49-F238E27FC236}">
                <a16:creationId xmlns:a16="http://schemas.microsoft.com/office/drawing/2014/main" id="{96817445-464B-4831-87A9-EB55E044C0DC}"/>
              </a:ext>
            </a:extLst>
          </p:cNvPr>
          <p:cNvSpPr/>
          <p:nvPr/>
        </p:nvSpPr>
        <p:spPr>
          <a:xfrm>
            <a:off x="457200" y="815569"/>
            <a:ext cx="8305800" cy="175432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The Monitor Validations screen will show all data validation jobs for this submission.</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The Status column will indicate Completed, Completed with Errors, or In Progress for each validation job.</a:t>
            </a:r>
          </a:p>
        </p:txBody>
      </p:sp>
      <p:sp>
        <p:nvSpPr>
          <p:cNvPr id="8" name="Rectangle 7">
            <a:extLst>
              <a:ext uri="{FF2B5EF4-FFF2-40B4-BE49-F238E27FC236}">
                <a16:creationId xmlns:a16="http://schemas.microsoft.com/office/drawing/2014/main" id="{6F81B14B-0D77-4477-BF48-A970B3E82A4D}"/>
              </a:ext>
            </a:extLst>
          </p:cNvPr>
          <p:cNvSpPr/>
          <p:nvPr/>
        </p:nvSpPr>
        <p:spPr>
          <a:xfrm>
            <a:off x="609600" y="2574697"/>
            <a:ext cx="7924800" cy="3808384"/>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4" name="Slide Number Placeholder 3">
            <a:extLst>
              <a:ext uri="{FF2B5EF4-FFF2-40B4-BE49-F238E27FC236}">
                <a16:creationId xmlns:a16="http://schemas.microsoft.com/office/drawing/2014/main" id="{86B18045-7A85-426C-9084-3FEF7BFEB2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2" name="Picture 1">
            <a:extLst>
              <a:ext uri="{FF2B5EF4-FFF2-40B4-BE49-F238E27FC236}">
                <a16:creationId xmlns:a16="http://schemas.microsoft.com/office/drawing/2014/main" id="{9262CAF5-CE4E-4E00-8895-D47EB390A6D8}"/>
              </a:ext>
            </a:extLst>
          </p:cNvPr>
          <p:cNvPicPr>
            <a:picLocks noChangeAspect="1"/>
          </p:cNvPicPr>
          <p:nvPr/>
        </p:nvPicPr>
        <p:blipFill>
          <a:blip r:embed="rId3"/>
          <a:stretch>
            <a:fillRect/>
          </a:stretch>
        </p:blipFill>
        <p:spPr>
          <a:xfrm>
            <a:off x="628649" y="2620036"/>
            <a:ext cx="7905751" cy="3704564"/>
          </a:xfrm>
          <a:prstGeom prst="rect">
            <a:avLst/>
          </a:prstGeom>
        </p:spPr>
      </p:pic>
      <p:sp>
        <p:nvSpPr>
          <p:cNvPr id="10" name="Rectangle 9">
            <a:extLst>
              <a:ext uri="{FF2B5EF4-FFF2-40B4-BE49-F238E27FC236}">
                <a16:creationId xmlns:a16="http://schemas.microsoft.com/office/drawing/2014/main" id="{3B2A1A05-D091-478B-9D95-C38674C09B59}"/>
              </a:ext>
            </a:extLst>
          </p:cNvPr>
          <p:cNvSpPr/>
          <p:nvPr/>
        </p:nvSpPr>
        <p:spPr>
          <a:xfrm>
            <a:off x="5867400" y="4724400"/>
            <a:ext cx="1371600" cy="1412655"/>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9" name="Rectangle 8">
            <a:extLst>
              <a:ext uri="{FF2B5EF4-FFF2-40B4-BE49-F238E27FC236}">
                <a16:creationId xmlns:a16="http://schemas.microsoft.com/office/drawing/2014/main" id="{2FCA37B4-4947-4A12-89B6-589A31DB5BDA}"/>
              </a:ext>
            </a:extLst>
          </p:cNvPr>
          <p:cNvSpPr/>
          <p:nvPr/>
        </p:nvSpPr>
        <p:spPr>
          <a:xfrm>
            <a:off x="685800" y="4876800"/>
            <a:ext cx="3733800" cy="228600"/>
          </a:xfrm>
          <a:prstGeom prst="rect">
            <a:avLst/>
          </a:prstGeom>
          <a:solidFill>
            <a:srgbClr val="D9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Test_SPPI_04122019                         Tester</a:t>
            </a:r>
          </a:p>
        </p:txBody>
      </p:sp>
      <p:sp>
        <p:nvSpPr>
          <p:cNvPr id="12" name="Rectangle 11">
            <a:extLst>
              <a:ext uri="{FF2B5EF4-FFF2-40B4-BE49-F238E27FC236}">
                <a16:creationId xmlns:a16="http://schemas.microsoft.com/office/drawing/2014/main" id="{14D1E15F-21DA-49E0-9526-21ED52D459EF}"/>
              </a:ext>
            </a:extLst>
          </p:cNvPr>
          <p:cNvSpPr/>
          <p:nvPr/>
        </p:nvSpPr>
        <p:spPr>
          <a:xfrm>
            <a:off x="685800" y="5114925"/>
            <a:ext cx="3733800" cy="196999"/>
          </a:xfrm>
          <a:prstGeom prst="rect">
            <a:avLst/>
          </a:prstGeom>
          <a:solidFill>
            <a:srgbClr val="E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Test_SPPI_04112019                         Tester</a:t>
            </a:r>
          </a:p>
        </p:txBody>
      </p:sp>
      <p:sp>
        <p:nvSpPr>
          <p:cNvPr id="14" name="Rectangle 13">
            <a:extLst>
              <a:ext uri="{FF2B5EF4-FFF2-40B4-BE49-F238E27FC236}">
                <a16:creationId xmlns:a16="http://schemas.microsoft.com/office/drawing/2014/main" id="{AD83A970-CBCE-4BD1-8DBA-ABA5AF451756}"/>
              </a:ext>
            </a:extLst>
          </p:cNvPr>
          <p:cNvSpPr/>
          <p:nvPr/>
        </p:nvSpPr>
        <p:spPr>
          <a:xfrm>
            <a:off x="685800" y="5356076"/>
            <a:ext cx="3733800" cy="228600"/>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Test_SPPI_04102019                         Tester</a:t>
            </a:r>
          </a:p>
        </p:txBody>
      </p:sp>
      <p:sp>
        <p:nvSpPr>
          <p:cNvPr id="15" name="Rectangle 14">
            <a:extLst>
              <a:ext uri="{FF2B5EF4-FFF2-40B4-BE49-F238E27FC236}">
                <a16:creationId xmlns:a16="http://schemas.microsoft.com/office/drawing/2014/main" id="{97680D8A-C851-42EF-B5BA-950F586E7586}"/>
              </a:ext>
            </a:extLst>
          </p:cNvPr>
          <p:cNvSpPr/>
          <p:nvPr/>
        </p:nvSpPr>
        <p:spPr>
          <a:xfrm>
            <a:off x="685800" y="5587301"/>
            <a:ext cx="3733800" cy="196999"/>
          </a:xfrm>
          <a:prstGeom prst="rect">
            <a:avLst/>
          </a:prstGeom>
          <a:solidFill>
            <a:srgbClr val="E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Test_SPPI_04052019                         Tester</a:t>
            </a:r>
          </a:p>
        </p:txBody>
      </p:sp>
      <p:sp>
        <p:nvSpPr>
          <p:cNvPr id="16" name="Rectangle 15">
            <a:extLst>
              <a:ext uri="{FF2B5EF4-FFF2-40B4-BE49-F238E27FC236}">
                <a16:creationId xmlns:a16="http://schemas.microsoft.com/office/drawing/2014/main" id="{934B64C0-9966-4A64-A28B-CC0572A2F6B2}"/>
              </a:ext>
            </a:extLst>
          </p:cNvPr>
          <p:cNvSpPr/>
          <p:nvPr/>
        </p:nvSpPr>
        <p:spPr>
          <a:xfrm>
            <a:off x="676275" y="5829639"/>
            <a:ext cx="3733800" cy="196999"/>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Test_SPPI_04012019                         Tester</a:t>
            </a:r>
          </a:p>
        </p:txBody>
      </p:sp>
    </p:spTree>
    <p:extLst>
      <p:ext uri="{BB962C8B-B14F-4D97-AF65-F5344CB8AC3E}">
        <p14:creationId xmlns:p14="http://schemas.microsoft.com/office/powerpoint/2010/main" val="146215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04CF00-14B5-4903-B79D-50A4FCB7E846}"/>
              </a:ext>
            </a:extLst>
          </p:cNvPr>
          <p:cNvSpPr txBox="1"/>
          <p:nvPr/>
        </p:nvSpPr>
        <p:spPr>
          <a:xfrm>
            <a:off x="457200" y="70216"/>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VIEWING VALIDATION DETAILS</a:t>
            </a:r>
          </a:p>
        </p:txBody>
      </p:sp>
      <p:sp>
        <p:nvSpPr>
          <p:cNvPr id="13" name="Rectangle 12">
            <a:extLst>
              <a:ext uri="{FF2B5EF4-FFF2-40B4-BE49-F238E27FC236}">
                <a16:creationId xmlns:a16="http://schemas.microsoft.com/office/drawing/2014/main" id="{96817445-464B-4831-87A9-EB55E044C0DC}"/>
              </a:ext>
            </a:extLst>
          </p:cNvPr>
          <p:cNvSpPr/>
          <p:nvPr/>
        </p:nvSpPr>
        <p:spPr>
          <a:xfrm>
            <a:off x="457200" y="845403"/>
            <a:ext cx="8305800" cy="230832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Click on the Data Validation Name to view the details by Category and Subcategory for this validation job.</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Click on View in the Error Report column to view all errors for the validation job.</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Click on LEA Validation Errors to see errors for all validation jobs for this submission.</a:t>
            </a:r>
          </a:p>
        </p:txBody>
      </p:sp>
      <p:sp>
        <p:nvSpPr>
          <p:cNvPr id="8" name="Rectangle 7">
            <a:extLst>
              <a:ext uri="{FF2B5EF4-FFF2-40B4-BE49-F238E27FC236}">
                <a16:creationId xmlns:a16="http://schemas.microsoft.com/office/drawing/2014/main" id="{6F81B14B-0D77-4477-BF48-A970B3E82A4D}"/>
              </a:ext>
            </a:extLst>
          </p:cNvPr>
          <p:cNvSpPr/>
          <p:nvPr/>
        </p:nvSpPr>
        <p:spPr>
          <a:xfrm>
            <a:off x="609600" y="3153726"/>
            <a:ext cx="7924800" cy="3170874"/>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4" name="Slide Number Placeholder 3">
            <a:extLst>
              <a:ext uri="{FF2B5EF4-FFF2-40B4-BE49-F238E27FC236}">
                <a16:creationId xmlns:a16="http://schemas.microsoft.com/office/drawing/2014/main" id="{C59229F3-2C80-41E3-B3AA-213D4AB22C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12" name="Picture 11">
            <a:extLst>
              <a:ext uri="{FF2B5EF4-FFF2-40B4-BE49-F238E27FC236}">
                <a16:creationId xmlns:a16="http://schemas.microsoft.com/office/drawing/2014/main" id="{1D9BF703-C3EA-4B1B-A2C8-974286BB00DA}"/>
              </a:ext>
            </a:extLst>
          </p:cNvPr>
          <p:cNvPicPr>
            <a:picLocks noChangeAspect="1"/>
          </p:cNvPicPr>
          <p:nvPr/>
        </p:nvPicPr>
        <p:blipFill>
          <a:blip r:embed="rId3"/>
          <a:stretch>
            <a:fillRect/>
          </a:stretch>
        </p:blipFill>
        <p:spPr>
          <a:xfrm>
            <a:off x="609599" y="3153725"/>
            <a:ext cx="7905751" cy="3139116"/>
          </a:xfrm>
          <a:prstGeom prst="rect">
            <a:avLst/>
          </a:prstGeom>
        </p:spPr>
      </p:pic>
      <p:sp>
        <p:nvSpPr>
          <p:cNvPr id="9" name="Rectangle 8">
            <a:extLst>
              <a:ext uri="{FF2B5EF4-FFF2-40B4-BE49-F238E27FC236}">
                <a16:creationId xmlns:a16="http://schemas.microsoft.com/office/drawing/2014/main" id="{42FD9298-8D59-4F1C-94EE-571D236E9E57}"/>
              </a:ext>
            </a:extLst>
          </p:cNvPr>
          <p:cNvSpPr/>
          <p:nvPr/>
        </p:nvSpPr>
        <p:spPr>
          <a:xfrm>
            <a:off x="6715125" y="4191000"/>
            <a:ext cx="1447800" cy="208505"/>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7" name="Rectangle 6">
            <a:extLst>
              <a:ext uri="{FF2B5EF4-FFF2-40B4-BE49-F238E27FC236}">
                <a16:creationId xmlns:a16="http://schemas.microsoft.com/office/drawing/2014/main" id="{EE9CD6EA-2881-4BE0-8842-1E9BB774AAC7}"/>
              </a:ext>
            </a:extLst>
          </p:cNvPr>
          <p:cNvSpPr/>
          <p:nvPr/>
        </p:nvSpPr>
        <p:spPr>
          <a:xfrm>
            <a:off x="7239000" y="5430777"/>
            <a:ext cx="609600" cy="208505"/>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5" name="Rectangle 14">
            <a:extLst>
              <a:ext uri="{FF2B5EF4-FFF2-40B4-BE49-F238E27FC236}">
                <a16:creationId xmlns:a16="http://schemas.microsoft.com/office/drawing/2014/main" id="{AF64BFCA-09C4-452F-86CC-54F980FD4C06}"/>
              </a:ext>
            </a:extLst>
          </p:cNvPr>
          <p:cNvSpPr/>
          <p:nvPr/>
        </p:nvSpPr>
        <p:spPr>
          <a:xfrm>
            <a:off x="685800" y="5105400"/>
            <a:ext cx="3733800" cy="152400"/>
          </a:xfrm>
          <a:prstGeom prst="rect">
            <a:avLst/>
          </a:prstGeom>
          <a:solidFill>
            <a:srgbClr val="D9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Test_SPPI_04122019                         Tester</a:t>
            </a:r>
          </a:p>
        </p:txBody>
      </p:sp>
      <p:sp>
        <p:nvSpPr>
          <p:cNvPr id="16" name="Rectangle 15">
            <a:extLst>
              <a:ext uri="{FF2B5EF4-FFF2-40B4-BE49-F238E27FC236}">
                <a16:creationId xmlns:a16="http://schemas.microsoft.com/office/drawing/2014/main" id="{2182A056-3B24-4C9A-BA00-264E32BFE4F9}"/>
              </a:ext>
            </a:extLst>
          </p:cNvPr>
          <p:cNvSpPr/>
          <p:nvPr/>
        </p:nvSpPr>
        <p:spPr>
          <a:xfrm>
            <a:off x="685800" y="5278377"/>
            <a:ext cx="3733800" cy="152400"/>
          </a:xfrm>
          <a:prstGeom prst="rect">
            <a:avLst/>
          </a:prstGeom>
          <a:solidFill>
            <a:srgbClr val="E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Test_SPPI_04122019                         Tester</a:t>
            </a:r>
          </a:p>
        </p:txBody>
      </p:sp>
      <p:sp>
        <p:nvSpPr>
          <p:cNvPr id="17" name="Rectangle 16">
            <a:extLst>
              <a:ext uri="{FF2B5EF4-FFF2-40B4-BE49-F238E27FC236}">
                <a16:creationId xmlns:a16="http://schemas.microsoft.com/office/drawing/2014/main" id="{618A7BBC-250C-4B9E-8FFD-A0D4DE22064B}"/>
              </a:ext>
            </a:extLst>
          </p:cNvPr>
          <p:cNvSpPr/>
          <p:nvPr/>
        </p:nvSpPr>
        <p:spPr>
          <a:xfrm>
            <a:off x="685800" y="5665333"/>
            <a:ext cx="3733800" cy="152400"/>
          </a:xfrm>
          <a:prstGeom prst="rect">
            <a:avLst/>
          </a:prstGeom>
          <a:solidFill>
            <a:srgbClr val="E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Test_SPPI_04122019                         Tester</a:t>
            </a:r>
          </a:p>
        </p:txBody>
      </p:sp>
      <p:sp>
        <p:nvSpPr>
          <p:cNvPr id="18" name="Rectangle 17">
            <a:extLst>
              <a:ext uri="{FF2B5EF4-FFF2-40B4-BE49-F238E27FC236}">
                <a16:creationId xmlns:a16="http://schemas.microsoft.com/office/drawing/2014/main" id="{47EFE5E4-F354-4B8A-9431-87E0226A34B7}"/>
              </a:ext>
            </a:extLst>
          </p:cNvPr>
          <p:cNvSpPr/>
          <p:nvPr/>
        </p:nvSpPr>
        <p:spPr>
          <a:xfrm>
            <a:off x="685800" y="5481174"/>
            <a:ext cx="3733800" cy="152400"/>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Test_SPPI_04122019                         Tester</a:t>
            </a:r>
          </a:p>
        </p:txBody>
      </p:sp>
      <p:sp>
        <p:nvSpPr>
          <p:cNvPr id="19" name="Rectangle 18">
            <a:extLst>
              <a:ext uri="{FF2B5EF4-FFF2-40B4-BE49-F238E27FC236}">
                <a16:creationId xmlns:a16="http://schemas.microsoft.com/office/drawing/2014/main" id="{8CE8A5AA-0CDC-4227-95E6-3F7743B8F5C9}"/>
              </a:ext>
            </a:extLst>
          </p:cNvPr>
          <p:cNvSpPr/>
          <p:nvPr/>
        </p:nvSpPr>
        <p:spPr>
          <a:xfrm>
            <a:off x="685800" y="5864496"/>
            <a:ext cx="3733800" cy="152400"/>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86E">
                    <a:lumMod val="40000"/>
                    <a:lumOff val="60000"/>
                  </a:srgbClr>
                </a:solidFill>
                <a:effectLst/>
                <a:uLnTx/>
                <a:uFillTx/>
                <a:latin typeface="Tw Cen MT"/>
                <a:ea typeface="+mn-ea"/>
                <a:cs typeface="+mn-cs"/>
              </a:rPr>
              <a:t>Test_SPPI_04122019                         Tester</a:t>
            </a:r>
          </a:p>
        </p:txBody>
      </p:sp>
      <p:sp>
        <p:nvSpPr>
          <p:cNvPr id="10" name="Rectangle 9">
            <a:extLst>
              <a:ext uri="{FF2B5EF4-FFF2-40B4-BE49-F238E27FC236}">
                <a16:creationId xmlns:a16="http://schemas.microsoft.com/office/drawing/2014/main" id="{3B2A1A05-D091-478B-9D95-C38674C09B59}"/>
              </a:ext>
            </a:extLst>
          </p:cNvPr>
          <p:cNvSpPr/>
          <p:nvPr/>
        </p:nvSpPr>
        <p:spPr>
          <a:xfrm>
            <a:off x="657225" y="5247470"/>
            <a:ext cx="2053213" cy="208505"/>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398206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200"/>
                            </p:stCondLst>
                            <p:childTnLst>
                              <p:par>
                                <p:cTn id="9" presetID="6" presetClass="entr" presetSubtype="16"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4700"/>
                            </p:stCondLst>
                            <p:childTnLst>
                              <p:par>
                                <p:cTn id="13" presetID="6" presetClass="entr" presetSubtype="16"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A2CC331-A963-41A9-AF41-5A43A91CBA05}"/>
              </a:ext>
            </a:extLst>
          </p:cNvPr>
          <p:cNvSpPr txBox="1"/>
          <p:nvPr/>
        </p:nvSpPr>
        <p:spPr>
          <a:xfrm>
            <a:off x="457200" y="70247"/>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VALIDATION ERRORS</a:t>
            </a:r>
          </a:p>
        </p:txBody>
      </p:sp>
      <p:sp>
        <p:nvSpPr>
          <p:cNvPr id="12" name="Rectangle 11">
            <a:extLst>
              <a:ext uri="{FF2B5EF4-FFF2-40B4-BE49-F238E27FC236}">
                <a16:creationId xmlns:a16="http://schemas.microsoft.com/office/drawing/2014/main" id="{40D007F3-FF06-4FC0-BFA5-28875481D10A}"/>
              </a:ext>
            </a:extLst>
          </p:cNvPr>
          <p:cNvSpPr/>
          <p:nvPr/>
        </p:nvSpPr>
        <p:spPr>
          <a:xfrm>
            <a:off x="419100" y="702197"/>
            <a:ext cx="8305800" cy="34163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Evaluate the errors and determine what action should be taken to correct the error.</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Errors must be corrected in the local Student Information System (SIS). Then the LEA Technical Data Loader will extract the corrected XML interchanges and load them into the ODS.</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SPED program area staff will promote and validate again.</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Many times clearing up one error will also resolve other related errors.</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endParaRPr kumimoji="0" lang="en-US" sz="2400" b="0" i="0" u="none" strike="noStrike" kern="1200" cap="none" spc="0" normalizeH="0" baseline="0" noProof="0" dirty="0">
              <a:ln>
                <a:noFill/>
              </a:ln>
              <a:solidFill>
                <a:srgbClr val="171616"/>
              </a:solidFill>
              <a:effectLst/>
              <a:uLnTx/>
              <a:uFillTx/>
              <a:latin typeface="Tw Cen MT"/>
              <a:ea typeface="+mn-ea"/>
              <a:cs typeface="+mn-cs"/>
            </a:endParaRPr>
          </a:p>
        </p:txBody>
      </p:sp>
      <p:sp>
        <p:nvSpPr>
          <p:cNvPr id="4" name="Slide Number Placeholder 3">
            <a:extLst>
              <a:ext uri="{FF2B5EF4-FFF2-40B4-BE49-F238E27FC236}">
                <a16:creationId xmlns:a16="http://schemas.microsoft.com/office/drawing/2014/main" id="{39C260CD-6615-42CF-8CBA-F050B2ACC7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11" name="Rectangle 10">
            <a:extLst>
              <a:ext uri="{FF2B5EF4-FFF2-40B4-BE49-F238E27FC236}">
                <a16:creationId xmlns:a16="http://schemas.microsoft.com/office/drawing/2014/main" id="{27E989B5-DC47-463C-9F56-80DDC200A273}"/>
              </a:ext>
            </a:extLst>
          </p:cNvPr>
          <p:cNvSpPr/>
          <p:nvPr/>
        </p:nvSpPr>
        <p:spPr>
          <a:xfrm>
            <a:off x="2514600" y="4114800"/>
            <a:ext cx="478971" cy="381000"/>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3" name="Rectangle 12">
            <a:extLst>
              <a:ext uri="{FF2B5EF4-FFF2-40B4-BE49-F238E27FC236}">
                <a16:creationId xmlns:a16="http://schemas.microsoft.com/office/drawing/2014/main" id="{36E49379-E2D7-49C0-BEC1-85E2283F5997}"/>
              </a:ext>
            </a:extLst>
          </p:cNvPr>
          <p:cNvSpPr/>
          <p:nvPr/>
        </p:nvSpPr>
        <p:spPr>
          <a:xfrm>
            <a:off x="2514600" y="5486400"/>
            <a:ext cx="478971" cy="381000"/>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3" name="Picture 2">
            <a:extLst>
              <a:ext uri="{FF2B5EF4-FFF2-40B4-BE49-F238E27FC236}">
                <a16:creationId xmlns:a16="http://schemas.microsoft.com/office/drawing/2014/main" id="{823E2717-D70C-4497-904F-62E668C59C78}"/>
              </a:ext>
            </a:extLst>
          </p:cNvPr>
          <p:cNvPicPr>
            <a:picLocks noChangeAspect="1"/>
          </p:cNvPicPr>
          <p:nvPr/>
        </p:nvPicPr>
        <p:blipFill>
          <a:blip r:embed="rId3"/>
          <a:stretch>
            <a:fillRect/>
          </a:stretch>
        </p:blipFill>
        <p:spPr>
          <a:xfrm>
            <a:off x="572855" y="3723959"/>
            <a:ext cx="8058153" cy="1457641"/>
          </a:xfrm>
          <a:prstGeom prst="rect">
            <a:avLst/>
          </a:prstGeom>
          <a:solidFill>
            <a:srgbClr val="E5F8FA"/>
          </a:solidFill>
        </p:spPr>
      </p:pic>
      <p:sp>
        <p:nvSpPr>
          <p:cNvPr id="10" name="Rectangle 9">
            <a:extLst>
              <a:ext uri="{FF2B5EF4-FFF2-40B4-BE49-F238E27FC236}">
                <a16:creationId xmlns:a16="http://schemas.microsoft.com/office/drawing/2014/main" id="{6AA16C61-7420-4907-8869-722DB392D3B4}"/>
              </a:ext>
            </a:extLst>
          </p:cNvPr>
          <p:cNvSpPr/>
          <p:nvPr/>
        </p:nvSpPr>
        <p:spPr>
          <a:xfrm>
            <a:off x="533399" y="3657600"/>
            <a:ext cx="8098971" cy="2743200"/>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6" name="Picture 5">
            <a:extLst>
              <a:ext uri="{FF2B5EF4-FFF2-40B4-BE49-F238E27FC236}">
                <a16:creationId xmlns:a16="http://schemas.microsoft.com/office/drawing/2014/main" id="{5351F350-ACFE-4062-8003-2802AD343E95}"/>
              </a:ext>
            </a:extLst>
          </p:cNvPr>
          <p:cNvPicPr>
            <a:picLocks noChangeAspect="1"/>
          </p:cNvPicPr>
          <p:nvPr/>
        </p:nvPicPr>
        <p:blipFill>
          <a:blip r:embed="rId4"/>
          <a:stretch>
            <a:fillRect/>
          </a:stretch>
        </p:blipFill>
        <p:spPr>
          <a:xfrm>
            <a:off x="563330" y="5228075"/>
            <a:ext cx="8037746" cy="1111764"/>
          </a:xfrm>
          <a:prstGeom prst="rect">
            <a:avLst/>
          </a:prstGeom>
        </p:spPr>
      </p:pic>
      <p:cxnSp>
        <p:nvCxnSpPr>
          <p:cNvPr id="16" name="Straight Connector 15">
            <a:extLst>
              <a:ext uri="{FF2B5EF4-FFF2-40B4-BE49-F238E27FC236}">
                <a16:creationId xmlns:a16="http://schemas.microsoft.com/office/drawing/2014/main" id="{71C731AC-62EF-435A-82D8-516EE3BD4404}"/>
              </a:ext>
            </a:extLst>
          </p:cNvPr>
          <p:cNvCxnSpPr>
            <a:cxnSpLocks/>
          </p:cNvCxnSpPr>
          <p:nvPr/>
        </p:nvCxnSpPr>
        <p:spPr>
          <a:xfrm>
            <a:off x="533399" y="5200150"/>
            <a:ext cx="8097609" cy="0"/>
          </a:xfrm>
          <a:prstGeom prst="line">
            <a:avLst/>
          </a:prstGeom>
          <a:ln w="38100">
            <a:solidFill>
              <a:schemeClr val="accent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72297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500"/>
                            </p:stCondLst>
                            <p:childTnLst>
                              <p:par>
                                <p:cTn id="9" presetID="6"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circle(in)">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43FB1EB-DDAA-44C4-B0BE-1FF1924E3BBC}"/>
              </a:ext>
            </a:extLst>
          </p:cNvPr>
          <p:cNvSpPr txBox="1"/>
          <p:nvPr/>
        </p:nvSpPr>
        <p:spPr>
          <a:xfrm>
            <a:off x="457200" y="76200"/>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RUN THE SPPI-14 REPORT</a:t>
            </a:r>
          </a:p>
        </p:txBody>
      </p:sp>
      <p:pic>
        <p:nvPicPr>
          <p:cNvPr id="3" name="Picture 2">
            <a:extLst>
              <a:ext uri="{FF2B5EF4-FFF2-40B4-BE49-F238E27FC236}">
                <a16:creationId xmlns:a16="http://schemas.microsoft.com/office/drawing/2014/main" id="{4B8010B2-129A-4F04-9681-EB28BA4F595E}"/>
              </a:ext>
            </a:extLst>
          </p:cNvPr>
          <p:cNvPicPr>
            <a:picLocks noChangeAspect="1"/>
          </p:cNvPicPr>
          <p:nvPr/>
        </p:nvPicPr>
        <p:blipFill>
          <a:blip r:embed="rId3"/>
          <a:stretch>
            <a:fillRect/>
          </a:stretch>
        </p:blipFill>
        <p:spPr>
          <a:xfrm>
            <a:off x="381000" y="2720751"/>
            <a:ext cx="8077201" cy="3734636"/>
          </a:xfrm>
          <a:prstGeom prst="rect">
            <a:avLst/>
          </a:prstGeom>
        </p:spPr>
      </p:pic>
      <p:sp>
        <p:nvSpPr>
          <p:cNvPr id="9" name="Rectangle 8">
            <a:extLst>
              <a:ext uri="{FF2B5EF4-FFF2-40B4-BE49-F238E27FC236}">
                <a16:creationId xmlns:a16="http://schemas.microsoft.com/office/drawing/2014/main" id="{CB9836C9-8543-488A-BEC7-1D5B33AB4AB7}"/>
              </a:ext>
            </a:extLst>
          </p:cNvPr>
          <p:cNvSpPr/>
          <p:nvPr/>
        </p:nvSpPr>
        <p:spPr>
          <a:xfrm>
            <a:off x="457199" y="2589964"/>
            <a:ext cx="8077201" cy="3734636"/>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2" name="Rectangle 11">
            <a:extLst>
              <a:ext uri="{FF2B5EF4-FFF2-40B4-BE49-F238E27FC236}">
                <a16:creationId xmlns:a16="http://schemas.microsoft.com/office/drawing/2014/main" id="{F4AF24FE-3182-438B-A282-DA1F9D273CA4}"/>
              </a:ext>
            </a:extLst>
          </p:cNvPr>
          <p:cNvSpPr/>
          <p:nvPr/>
        </p:nvSpPr>
        <p:spPr>
          <a:xfrm>
            <a:off x="4419600" y="3388415"/>
            <a:ext cx="762000" cy="316941"/>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4" name="Rectangle 3">
            <a:extLst>
              <a:ext uri="{FF2B5EF4-FFF2-40B4-BE49-F238E27FC236}">
                <a16:creationId xmlns:a16="http://schemas.microsoft.com/office/drawing/2014/main" id="{C9033DDD-5985-4E8C-9784-400C033CA6D1}"/>
              </a:ext>
            </a:extLst>
          </p:cNvPr>
          <p:cNvSpPr/>
          <p:nvPr/>
        </p:nvSpPr>
        <p:spPr>
          <a:xfrm>
            <a:off x="685800" y="931607"/>
            <a:ext cx="7772400" cy="129266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Click on View Reports to run the SPPI-14 report and verify the data before you complete the submission.</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Click the Run icon to generate the report.</a:t>
            </a:r>
          </a:p>
        </p:txBody>
      </p:sp>
      <p:sp>
        <p:nvSpPr>
          <p:cNvPr id="10" name="Arrow: Right 9"/>
          <p:cNvSpPr/>
          <p:nvPr/>
        </p:nvSpPr>
        <p:spPr>
          <a:xfrm rot="8840814">
            <a:off x="7148983" y="4943989"/>
            <a:ext cx="610591" cy="410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5" name="Slide Number Placeholder 4">
            <a:extLst>
              <a:ext uri="{FF2B5EF4-FFF2-40B4-BE49-F238E27FC236}">
                <a16:creationId xmlns:a16="http://schemas.microsoft.com/office/drawing/2014/main" id="{EFB560F0-231F-4EF9-B86A-B04D248EEE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13" name="Oval 12">
            <a:extLst>
              <a:ext uri="{FF2B5EF4-FFF2-40B4-BE49-F238E27FC236}">
                <a16:creationId xmlns:a16="http://schemas.microsoft.com/office/drawing/2014/main" id="{CA87140E-A9EC-4E27-85AF-096867356FA5}"/>
              </a:ext>
            </a:extLst>
          </p:cNvPr>
          <p:cNvSpPr/>
          <p:nvPr/>
        </p:nvSpPr>
        <p:spPr>
          <a:xfrm>
            <a:off x="4245740" y="32665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w Cen MT"/>
                <a:ea typeface="+mn-ea"/>
                <a:cs typeface="+mn-cs"/>
              </a:rPr>
              <a:t>3</a:t>
            </a:r>
          </a:p>
        </p:txBody>
      </p:sp>
      <p:sp>
        <p:nvSpPr>
          <p:cNvPr id="6" name="TextBox 5">
            <a:extLst>
              <a:ext uri="{FF2B5EF4-FFF2-40B4-BE49-F238E27FC236}">
                <a16:creationId xmlns:a16="http://schemas.microsoft.com/office/drawing/2014/main" id="{EB988C9A-7C62-4E94-8C50-34EAC6C35EED}"/>
              </a:ext>
            </a:extLst>
          </p:cNvPr>
          <p:cNvSpPr txBox="1"/>
          <p:nvPr/>
        </p:nvSpPr>
        <p:spPr>
          <a:xfrm>
            <a:off x="1114063" y="5298736"/>
            <a:ext cx="948159" cy="246221"/>
          </a:xfrm>
          <a:prstGeom prst="rect">
            <a:avLst/>
          </a:prstGeom>
          <a:solidFill>
            <a:srgbClr val="CCF0F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lumMod val="75000"/>
                    <a:lumOff val="25000"/>
                  </a:srgbClr>
                </a:solidFill>
                <a:effectLst/>
                <a:uLnTx/>
                <a:uFillTx/>
                <a:latin typeface="Tw Cen MT"/>
                <a:ea typeface="+mn-ea"/>
                <a:cs typeface="+mn-cs"/>
              </a:rPr>
              <a:t>SPPI-100-00</a:t>
            </a:r>
            <a:r>
              <a:rPr kumimoji="0" lang="en-US" sz="900" b="0" i="0" u="none" strike="noStrike" kern="1200" cap="none" spc="0" normalizeH="0" baseline="0" noProof="0" dirty="0">
                <a:ln>
                  <a:noFill/>
                </a:ln>
                <a:solidFill>
                  <a:srgbClr val="171616">
                    <a:lumMod val="75000"/>
                    <a:lumOff val="25000"/>
                  </a:srgbClr>
                </a:solidFill>
                <a:effectLst/>
                <a:uLnTx/>
                <a:uFillTx/>
                <a:latin typeface="Tw Cen MT"/>
                <a:ea typeface="+mn-ea"/>
                <a:cs typeface="+mn-cs"/>
              </a:rPr>
              <a:t>1</a:t>
            </a:r>
          </a:p>
        </p:txBody>
      </p:sp>
      <p:sp>
        <p:nvSpPr>
          <p:cNvPr id="7" name="Rectangle 6">
            <a:extLst>
              <a:ext uri="{FF2B5EF4-FFF2-40B4-BE49-F238E27FC236}">
                <a16:creationId xmlns:a16="http://schemas.microsoft.com/office/drawing/2014/main" id="{D9D7AC81-D0A1-4279-98C8-6139A6445914}"/>
              </a:ext>
            </a:extLst>
          </p:cNvPr>
          <p:cNvSpPr/>
          <p:nvPr/>
        </p:nvSpPr>
        <p:spPr>
          <a:xfrm>
            <a:off x="2091159" y="5320259"/>
            <a:ext cx="2743200" cy="209464"/>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616">
                    <a:lumMod val="75000"/>
                    <a:lumOff val="25000"/>
                  </a:srgbClr>
                </a:solidFill>
                <a:effectLst/>
                <a:uLnTx/>
                <a:uFillTx/>
                <a:latin typeface="Tw Cen MT"/>
                <a:ea typeface="+mn-ea"/>
                <a:cs typeface="+mn-cs"/>
              </a:rPr>
              <a:t>TSDS SPPI-14 Student Roster Report</a:t>
            </a:r>
          </a:p>
        </p:txBody>
      </p:sp>
      <p:sp>
        <p:nvSpPr>
          <p:cNvPr id="14" name="Rectangle 13">
            <a:extLst>
              <a:ext uri="{FF2B5EF4-FFF2-40B4-BE49-F238E27FC236}">
                <a16:creationId xmlns:a16="http://schemas.microsoft.com/office/drawing/2014/main" id="{9679CDC9-2624-4CF5-B32E-94BE67A7E57E}"/>
              </a:ext>
            </a:extLst>
          </p:cNvPr>
          <p:cNvSpPr/>
          <p:nvPr/>
        </p:nvSpPr>
        <p:spPr>
          <a:xfrm>
            <a:off x="1143000" y="5564831"/>
            <a:ext cx="6400800" cy="230831"/>
          </a:xfrm>
          <a:prstGeom prst="rect">
            <a:avLst/>
          </a:prstGeom>
          <a:solidFill>
            <a:srgbClr val="E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5" name="Rectangle 14">
            <a:extLst>
              <a:ext uri="{FF2B5EF4-FFF2-40B4-BE49-F238E27FC236}">
                <a16:creationId xmlns:a16="http://schemas.microsoft.com/office/drawing/2014/main" id="{02223294-3122-4310-BBCC-EF9C12639BEE}"/>
              </a:ext>
            </a:extLst>
          </p:cNvPr>
          <p:cNvSpPr/>
          <p:nvPr/>
        </p:nvSpPr>
        <p:spPr>
          <a:xfrm>
            <a:off x="1143000" y="5892465"/>
            <a:ext cx="6079603" cy="172669"/>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1" name="Rectangle 10">
            <a:extLst>
              <a:ext uri="{FF2B5EF4-FFF2-40B4-BE49-F238E27FC236}">
                <a16:creationId xmlns:a16="http://schemas.microsoft.com/office/drawing/2014/main" id="{56BD64F6-9582-4769-BBC6-0022AF0C5E63}"/>
              </a:ext>
            </a:extLst>
          </p:cNvPr>
          <p:cNvSpPr/>
          <p:nvPr/>
        </p:nvSpPr>
        <p:spPr>
          <a:xfrm>
            <a:off x="5943600" y="5320259"/>
            <a:ext cx="735357" cy="166141"/>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CF0F5"/>
              </a:solidFill>
              <a:effectLst/>
              <a:uLnTx/>
              <a:uFillTx/>
              <a:latin typeface="Tw Cen MT"/>
              <a:ea typeface="+mn-ea"/>
              <a:cs typeface="+mn-cs"/>
            </a:endParaRPr>
          </a:p>
        </p:txBody>
      </p:sp>
    </p:spTree>
    <p:extLst>
      <p:ext uri="{BB962C8B-B14F-4D97-AF65-F5344CB8AC3E}">
        <p14:creationId xmlns:p14="http://schemas.microsoft.com/office/powerpoint/2010/main" val="324412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20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par>
                          <p:cTn id="14" fill="hold">
                            <p:stCondLst>
                              <p:cond delay="3200"/>
                            </p:stCondLst>
                            <p:childTnLst>
                              <p:par>
                                <p:cTn id="15" presetID="6" presetClass="entr" presetSubtype="16" fill="hold" grpId="0" nodeType="after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7392"/>
            <a:ext cx="8534400" cy="990600"/>
          </a:xfrm>
        </p:spPr>
        <p:txBody>
          <a:bodyPr>
            <a:noAutofit/>
          </a:bodyPr>
          <a:lstStyle/>
          <a:p>
            <a:r>
              <a:rPr lang="en-US" sz="4000" dirty="0">
                <a:solidFill>
                  <a:srgbClr val="CCF0F5"/>
                </a:solidFill>
                <a:latin typeface="Tw Cen MT Condensed" panose="020B0606020104020203" pitchFamily="34" charset="0"/>
              </a:rPr>
              <a:t> TSDS Explained</a:t>
            </a:r>
          </a:p>
        </p:txBody>
      </p:sp>
      <p:sp>
        <p:nvSpPr>
          <p:cNvPr id="4" name="Slide Number Placeholder 3"/>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11" name="Picture 10">
            <a:extLst>
              <a:ext uri="{FF2B5EF4-FFF2-40B4-BE49-F238E27FC236}">
                <a16:creationId xmlns:a16="http://schemas.microsoft.com/office/drawing/2014/main" id="{D1B54E62-12B9-44D4-B864-DDF1759AD786}"/>
              </a:ext>
            </a:extLst>
          </p:cNvPr>
          <p:cNvPicPr>
            <a:picLocks noChangeAspect="1"/>
          </p:cNvPicPr>
          <p:nvPr/>
        </p:nvPicPr>
        <p:blipFill>
          <a:blip r:embed="rId3"/>
          <a:stretch>
            <a:fillRect/>
          </a:stretch>
        </p:blipFill>
        <p:spPr>
          <a:xfrm>
            <a:off x="563419" y="786964"/>
            <a:ext cx="7878618" cy="6071036"/>
          </a:xfrm>
          <a:prstGeom prst="rect">
            <a:avLst/>
          </a:prstGeom>
        </p:spPr>
      </p:pic>
    </p:spTree>
    <p:extLst>
      <p:ext uri="{BB962C8B-B14F-4D97-AF65-F5344CB8AC3E}">
        <p14:creationId xmlns:p14="http://schemas.microsoft.com/office/powerpoint/2010/main" val="1889515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43FB1EB-DDAA-44C4-B0BE-1FF1924E3BBC}"/>
              </a:ext>
            </a:extLst>
          </p:cNvPr>
          <p:cNvSpPr txBox="1"/>
          <p:nvPr/>
        </p:nvSpPr>
        <p:spPr>
          <a:xfrm>
            <a:off x="457200" y="76200"/>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REPORT PARAMETERS</a:t>
            </a:r>
          </a:p>
        </p:txBody>
      </p:sp>
      <p:sp>
        <p:nvSpPr>
          <p:cNvPr id="4" name="Rectangle 3">
            <a:extLst>
              <a:ext uri="{FF2B5EF4-FFF2-40B4-BE49-F238E27FC236}">
                <a16:creationId xmlns:a16="http://schemas.microsoft.com/office/drawing/2014/main" id="{C9033DDD-5985-4E8C-9784-400C033CA6D1}"/>
              </a:ext>
            </a:extLst>
          </p:cNvPr>
          <p:cNvSpPr/>
          <p:nvPr/>
        </p:nvSpPr>
        <p:spPr>
          <a:xfrm>
            <a:off x="762000" y="838200"/>
            <a:ext cx="7772400" cy="196977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You will be redirected to the parameter screen after clicking the run icon.</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You can run the report for the LEA, for all campuses or for individual campuses for which you have access. Click Run after parameters are set.</a:t>
            </a:r>
          </a:p>
        </p:txBody>
      </p:sp>
      <p:sp>
        <p:nvSpPr>
          <p:cNvPr id="9" name="Rectangle 8">
            <a:extLst>
              <a:ext uri="{FF2B5EF4-FFF2-40B4-BE49-F238E27FC236}">
                <a16:creationId xmlns:a16="http://schemas.microsoft.com/office/drawing/2014/main" id="{CB9836C9-8543-488A-BEC7-1D5B33AB4AB7}"/>
              </a:ext>
            </a:extLst>
          </p:cNvPr>
          <p:cNvSpPr/>
          <p:nvPr/>
        </p:nvSpPr>
        <p:spPr>
          <a:xfrm>
            <a:off x="457199" y="2769750"/>
            <a:ext cx="8077201" cy="3631049"/>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5" name="Slide Number Placeholder 4">
            <a:extLst>
              <a:ext uri="{FF2B5EF4-FFF2-40B4-BE49-F238E27FC236}">
                <a16:creationId xmlns:a16="http://schemas.microsoft.com/office/drawing/2014/main" id="{DEC93044-A120-44DC-BDC7-13E5B638FC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3" name="Picture 2">
            <a:extLst>
              <a:ext uri="{FF2B5EF4-FFF2-40B4-BE49-F238E27FC236}">
                <a16:creationId xmlns:a16="http://schemas.microsoft.com/office/drawing/2014/main" id="{01B5D02C-F1F2-48AA-BEA8-23A52DF8C240}"/>
              </a:ext>
            </a:extLst>
          </p:cNvPr>
          <p:cNvPicPr>
            <a:picLocks noChangeAspect="1"/>
          </p:cNvPicPr>
          <p:nvPr/>
        </p:nvPicPr>
        <p:blipFill>
          <a:blip r:embed="rId3"/>
          <a:stretch>
            <a:fillRect/>
          </a:stretch>
        </p:blipFill>
        <p:spPr>
          <a:xfrm>
            <a:off x="525781" y="2853986"/>
            <a:ext cx="7955282" cy="3546814"/>
          </a:xfrm>
          <a:prstGeom prst="rect">
            <a:avLst/>
          </a:prstGeom>
        </p:spPr>
      </p:pic>
      <p:sp>
        <p:nvSpPr>
          <p:cNvPr id="11" name="Rectangle 10">
            <a:extLst>
              <a:ext uri="{FF2B5EF4-FFF2-40B4-BE49-F238E27FC236}">
                <a16:creationId xmlns:a16="http://schemas.microsoft.com/office/drawing/2014/main" id="{86A1BFC4-5670-44AF-9C5A-23F6BCCBE1C5}"/>
              </a:ext>
            </a:extLst>
          </p:cNvPr>
          <p:cNvSpPr/>
          <p:nvPr/>
        </p:nvSpPr>
        <p:spPr>
          <a:xfrm>
            <a:off x="2425066" y="5943600"/>
            <a:ext cx="622934" cy="304800"/>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Box 1">
            <a:extLst>
              <a:ext uri="{FF2B5EF4-FFF2-40B4-BE49-F238E27FC236}">
                <a16:creationId xmlns:a16="http://schemas.microsoft.com/office/drawing/2014/main" id="{1A55C445-FB1D-49E2-9623-B9963E122336}"/>
              </a:ext>
            </a:extLst>
          </p:cNvPr>
          <p:cNvSpPr txBox="1"/>
          <p:nvPr/>
        </p:nvSpPr>
        <p:spPr>
          <a:xfrm>
            <a:off x="1524000" y="4038600"/>
            <a:ext cx="5486400" cy="8382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1616"/>
              </a:solidFill>
              <a:effectLst/>
              <a:uLnTx/>
              <a:uFillTx/>
              <a:latin typeface="Tw Cen MT"/>
              <a:ea typeface="+mn-ea"/>
              <a:cs typeface="+mn-cs"/>
            </a:endParaRPr>
          </a:p>
        </p:txBody>
      </p:sp>
      <p:sp>
        <p:nvSpPr>
          <p:cNvPr id="10" name="Arrow: Right 9"/>
          <p:cNvSpPr/>
          <p:nvPr/>
        </p:nvSpPr>
        <p:spPr>
          <a:xfrm rot="8840814">
            <a:off x="3594226" y="4595552"/>
            <a:ext cx="610591" cy="410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80982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500"/>
                            </p:stCondLst>
                            <p:childTnLst>
                              <p:par>
                                <p:cTn id="9" presetID="6" presetClass="entr" presetSubtype="16" fill="hold" grpId="0" nodeType="afterEffect">
                                  <p:stCondLst>
                                    <p:cond delay="20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43FB1EB-DDAA-44C4-B0BE-1FF1924E3BBC}"/>
              </a:ext>
            </a:extLst>
          </p:cNvPr>
          <p:cNvSpPr txBox="1"/>
          <p:nvPr/>
        </p:nvSpPr>
        <p:spPr>
          <a:xfrm>
            <a:off x="457200" y="76200"/>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RUN THE SPPI-14 REPORT</a:t>
            </a:r>
          </a:p>
        </p:txBody>
      </p:sp>
      <p:sp>
        <p:nvSpPr>
          <p:cNvPr id="9" name="Rectangle 8">
            <a:extLst>
              <a:ext uri="{FF2B5EF4-FFF2-40B4-BE49-F238E27FC236}">
                <a16:creationId xmlns:a16="http://schemas.microsoft.com/office/drawing/2014/main" id="{CB9836C9-8543-488A-BEC7-1D5B33AB4AB7}"/>
              </a:ext>
            </a:extLst>
          </p:cNvPr>
          <p:cNvSpPr/>
          <p:nvPr/>
        </p:nvSpPr>
        <p:spPr>
          <a:xfrm>
            <a:off x="457199" y="2589964"/>
            <a:ext cx="8077201" cy="3734636"/>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4" name="Rectangle 3">
            <a:extLst>
              <a:ext uri="{FF2B5EF4-FFF2-40B4-BE49-F238E27FC236}">
                <a16:creationId xmlns:a16="http://schemas.microsoft.com/office/drawing/2014/main" id="{C9033DDD-5985-4E8C-9784-400C033CA6D1}"/>
              </a:ext>
            </a:extLst>
          </p:cNvPr>
          <p:cNvSpPr/>
          <p:nvPr/>
        </p:nvSpPr>
        <p:spPr>
          <a:xfrm>
            <a:off x="657469" y="723510"/>
            <a:ext cx="7772400" cy="181588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After you set the parameters, clicked Run and you will be taken back to this screen.</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Download in the status column indicates the report is ready. </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Click Download to view the report.</a:t>
            </a:r>
          </a:p>
        </p:txBody>
      </p:sp>
      <p:sp>
        <p:nvSpPr>
          <p:cNvPr id="5" name="Slide Number Placeholder 4">
            <a:extLst>
              <a:ext uri="{FF2B5EF4-FFF2-40B4-BE49-F238E27FC236}">
                <a16:creationId xmlns:a16="http://schemas.microsoft.com/office/drawing/2014/main" id="{EFB560F0-231F-4EF9-B86A-B04D248EEE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6" name="Picture 5">
            <a:extLst>
              <a:ext uri="{FF2B5EF4-FFF2-40B4-BE49-F238E27FC236}">
                <a16:creationId xmlns:a16="http://schemas.microsoft.com/office/drawing/2014/main" id="{5DA864B9-7EA7-4004-8EFA-DF6A0F007F0D}"/>
              </a:ext>
            </a:extLst>
          </p:cNvPr>
          <p:cNvPicPr>
            <a:picLocks noChangeAspect="1"/>
          </p:cNvPicPr>
          <p:nvPr/>
        </p:nvPicPr>
        <p:blipFill>
          <a:blip r:embed="rId3"/>
          <a:stretch>
            <a:fillRect/>
          </a:stretch>
        </p:blipFill>
        <p:spPr>
          <a:xfrm>
            <a:off x="576808" y="2729237"/>
            <a:ext cx="7933722" cy="3456089"/>
          </a:xfrm>
          <a:prstGeom prst="rect">
            <a:avLst/>
          </a:prstGeom>
        </p:spPr>
      </p:pic>
      <p:sp>
        <p:nvSpPr>
          <p:cNvPr id="14" name="Rectangle 13">
            <a:extLst>
              <a:ext uri="{FF2B5EF4-FFF2-40B4-BE49-F238E27FC236}">
                <a16:creationId xmlns:a16="http://schemas.microsoft.com/office/drawing/2014/main" id="{2EBDBCC8-BED4-4D2C-83BF-F8362D7A3AE3}"/>
              </a:ext>
            </a:extLst>
          </p:cNvPr>
          <p:cNvSpPr/>
          <p:nvPr/>
        </p:nvSpPr>
        <p:spPr>
          <a:xfrm flipV="1">
            <a:off x="6038850" y="5181600"/>
            <a:ext cx="838200" cy="304801"/>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00488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Tw Cen MT" panose="020B0602020104020603" pitchFamily="34" charset="0"/>
              </a:rPr>
              <a:t>SPPI-100-001</a:t>
            </a:r>
          </a:p>
        </p:txBody>
      </p:sp>
      <p:pic>
        <p:nvPicPr>
          <p:cNvPr id="8" name="Picture 7"/>
          <p:cNvPicPr>
            <a:picLocks noChangeAspect="1"/>
          </p:cNvPicPr>
          <p:nvPr/>
        </p:nvPicPr>
        <p:blipFill>
          <a:blip r:embed="rId3"/>
          <a:stretch>
            <a:fillRect/>
          </a:stretch>
        </p:blipFill>
        <p:spPr>
          <a:xfrm>
            <a:off x="3923943" y="6102462"/>
            <a:ext cx="2961905" cy="257143"/>
          </a:xfrm>
          <a:prstGeom prst="rect">
            <a:avLst/>
          </a:prstGeom>
        </p:spPr>
      </p:pic>
      <p:sp>
        <p:nvSpPr>
          <p:cNvPr id="9" name="Rectangle 8">
            <a:extLst>
              <a:ext uri="{FF2B5EF4-FFF2-40B4-BE49-F238E27FC236}">
                <a16:creationId xmlns:a16="http://schemas.microsoft.com/office/drawing/2014/main" id="{1AF64F9C-CAD6-4B1D-8A8C-C5559D14FD68}"/>
              </a:ext>
            </a:extLst>
          </p:cNvPr>
          <p:cNvSpPr/>
          <p:nvPr/>
        </p:nvSpPr>
        <p:spPr>
          <a:xfrm>
            <a:off x="990600" y="5867400"/>
            <a:ext cx="2438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1" name="Rectangle 10">
            <a:extLst>
              <a:ext uri="{FF2B5EF4-FFF2-40B4-BE49-F238E27FC236}">
                <a16:creationId xmlns:a16="http://schemas.microsoft.com/office/drawing/2014/main" id="{DA3EE7A9-F7B5-482B-B582-29852CDAA00F}"/>
              </a:ext>
            </a:extLst>
          </p:cNvPr>
          <p:cNvSpPr/>
          <p:nvPr/>
        </p:nvSpPr>
        <p:spPr>
          <a:xfrm>
            <a:off x="457200" y="914400"/>
            <a:ext cx="5791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5EEF3">
                    <a:lumMod val="50000"/>
                  </a:srgbClr>
                </a:solidFill>
                <a:effectLst/>
                <a:uLnTx/>
                <a:uFillTx/>
                <a:latin typeface="Tw Cen MT"/>
                <a:ea typeface="+mn-ea"/>
                <a:cs typeface="+mn-cs"/>
              </a:rPr>
              <a:t>TSDS SPPI-14 Student Roster</a:t>
            </a:r>
          </a:p>
        </p:txBody>
      </p:sp>
      <p:sp>
        <p:nvSpPr>
          <p:cNvPr id="5" name="Slide Number Placeholder 4">
            <a:extLst>
              <a:ext uri="{FF2B5EF4-FFF2-40B4-BE49-F238E27FC236}">
                <a16:creationId xmlns:a16="http://schemas.microsoft.com/office/drawing/2014/main" id="{4AF8258F-EEF8-417B-9DA4-F8287509C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4" name="Rectangle 3">
            <a:extLst>
              <a:ext uri="{FF2B5EF4-FFF2-40B4-BE49-F238E27FC236}">
                <a16:creationId xmlns:a16="http://schemas.microsoft.com/office/drawing/2014/main" id="{B3D02D14-6660-4946-82E7-7246B1919DA7}"/>
              </a:ext>
            </a:extLst>
          </p:cNvPr>
          <p:cNvSpPr/>
          <p:nvPr/>
        </p:nvSpPr>
        <p:spPr>
          <a:xfrm>
            <a:off x="3200400" y="2438400"/>
            <a:ext cx="53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2" name="Rectangle 11">
            <a:extLst>
              <a:ext uri="{FF2B5EF4-FFF2-40B4-BE49-F238E27FC236}">
                <a16:creationId xmlns:a16="http://schemas.microsoft.com/office/drawing/2014/main" id="{72E69D42-11D8-4C31-AA3E-F6C20407892A}"/>
              </a:ext>
            </a:extLst>
          </p:cNvPr>
          <p:cNvSpPr/>
          <p:nvPr/>
        </p:nvSpPr>
        <p:spPr>
          <a:xfrm>
            <a:off x="3048000" y="3392078"/>
            <a:ext cx="685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pic>
        <p:nvPicPr>
          <p:cNvPr id="6" name="Picture 5">
            <a:extLst>
              <a:ext uri="{FF2B5EF4-FFF2-40B4-BE49-F238E27FC236}">
                <a16:creationId xmlns:a16="http://schemas.microsoft.com/office/drawing/2014/main" id="{8AF4BD76-9DB2-4AE1-879F-90E7BC7DD5B3}"/>
              </a:ext>
            </a:extLst>
          </p:cNvPr>
          <p:cNvPicPr>
            <a:picLocks noChangeAspect="1"/>
          </p:cNvPicPr>
          <p:nvPr/>
        </p:nvPicPr>
        <p:blipFill>
          <a:blip r:embed="rId4"/>
          <a:stretch>
            <a:fillRect/>
          </a:stretch>
        </p:blipFill>
        <p:spPr>
          <a:xfrm>
            <a:off x="304801" y="1524000"/>
            <a:ext cx="8229600" cy="4800600"/>
          </a:xfrm>
          <a:prstGeom prst="rect">
            <a:avLst/>
          </a:prstGeom>
        </p:spPr>
      </p:pic>
      <p:sp>
        <p:nvSpPr>
          <p:cNvPr id="10" name="Rectangle 9">
            <a:extLst>
              <a:ext uri="{FF2B5EF4-FFF2-40B4-BE49-F238E27FC236}">
                <a16:creationId xmlns:a16="http://schemas.microsoft.com/office/drawing/2014/main" id="{F9CB3E51-4720-4404-ACF4-50A908A2A901}"/>
              </a:ext>
            </a:extLst>
          </p:cNvPr>
          <p:cNvSpPr/>
          <p:nvPr/>
        </p:nvSpPr>
        <p:spPr>
          <a:xfrm>
            <a:off x="304801" y="1444552"/>
            <a:ext cx="8229600" cy="4880048"/>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4088936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04CF00-14B5-4903-B79D-50A4FCB7E846}"/>
              </a:ext>
            </a:extLst>
          </p:cNvPr>
          <p:cNvSpPr txBox="1"/>
          <p:nvPr/>
        </p:nvSpPr>
        <p:spPr>
          <a:xfrm>
            <a:off x="457200" y="152400"/>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ADMINISTRATION TAB</a:t>
            </a:r>
          </a:p>
        </p:txBody>
      </p:sp>
      <p:pic>
        <p:nvPicPr>
          <p:cNvPr id="12" name="Picture 11">
            <a:extLst>
              <a:ext uri="{FF2B5EF4-FFF2-40B4-BE49-F238E27FC236}">
                <a16:creationId xmlns:a16="http://schemas.microsoft.com/office/drawing/2014/main" id="{F98A5D2A-6189-4595-A5EC-37305DA2B01D}"/>
              </a:ext>
            </a:extLst>
          </p:cNvPr>
          <p:cNvPicPr>
            <a:picLocks noChangeAspect="1"/>
          </p:cNvPicPr>
          <p:nvPr/>
        </p:nvPicPr>
        <p:blipFill>
          <a:blip r:embed="rId3"/>
          <a:stretch>
            <a:fillRect/>
          </a:stretch>
        </p:blipFill>
        <p:spPr>
          <a:xfrm>
            <a:off x="628650" y="3048000"/>
            <a:ext cx="8153400" cy="3429001"/>
          </a:xfrm>
          <a:prstGeom prst="rect">
            <a:avLst/>
          </a:prstGeom>
        </p:spPr>
      </p:pic>
      <p:sp>
        <p:nvSpPr>
          <p:cNvPr id="14" name="Rectangle 13">
            <a:extLst>
              <a:ext uri="{FF2B5EF4-FFF2-40B4-BE49-F238E27FC236}">
                <a16:creationId xmlns:a16="http://schemas.microsoft.com/office/drawing/2014/main" id="{51181321-1DDA-4995-8251-9B0F36DE7974}"/>
              </a:ext>
            </a:extLst>
          </p:cNvPr>
          <p:cNvSpPr/>
          <p:nvPr/>
        </p:nvSpPr>
        <p:spPr>
          <a:xfrm>
            <a:off x="504825" y="743539"/>
            <a:ext cx="8401050" cy="215443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The Superintendent of the LEA or his/her designee can request an extension if there are extenuating circumstances. </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The request should be submitted prior to completing the data.</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The Administration tab will only be available to the Superintendent or designee who has the Core Data Approver role.</a:t>
            </a:r>
          </a:p>
        </p:txBody>
      </p:sp>
      <p:sp>
        <p:nvSpPr>
          <p:cNvPr id="8" name="Rectangle 7">
            <a:extLst>
              <a:ext uri="{FF2B5EF4-FFF2-40B4-BE49-F238E27FC236}">
                <a16:creationId xmlns:a16="http://schemas.microsoft.com/office/drawing/2014/main" id="{BBFC0362-C209-4A78-8C17-FF1C13746FBE}"/>
              </a:ext>
            </a:extLst>
          </p:cNvPr>
          <p:cNvSpPr/>
          <p:nvPr/>
        </p:nvSpPr>
        <p:spPr>
          <a:xfrm>
            <a:off x="533400" y="2897975"/>
            <a:ext cx="8229598" cy="3429001"/>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3" name="Slide Number Placeholder 2">
            <a:extLst>
              <a:ext uri="{FF2B5EF4-FFF2-40B4-BE49-F238E27FC236}">
                <a16:creationId xmlns:a16="http://schemas.microsoft.com/office/drawing/2014/main" id="{0E3CDC92-EC1E-443D-935C-51FBA383E0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19" name="Rectangle 18">
            <a:extLst>
              <a:ext uri="{FF2B5EF4-FFF2-40B4-BE49-F238E27FC236}">
                <a16:creationId xmlns:a16="http://schemas.microsoft.com/office/drawing/2014/main" id="{3810E26B-C6F7-4AB6-8819-ACAD8404412D}"/>
              </a:ext>
            </a:extLst>
          </p:cNvPr>
          <p:cNvSpPr/>
          <p:nvPr/>
        </p:nvSpPr>
        <p:spPr>
          <a:xfrm>
            <a:off x="6423837" y="3389583"/>
            <a:ext cx="655545" cy="268017"/>
          </a:xfrm>
          <a:prstGeom prst="rect">
            <a:avLst/>
          </a:prstGeom>
          <a:solidFill>
            <a:srgbClr val="008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Tw Cen MT"/>
                <a:ea typeface="+mn-ea"/>
                <a:cs typeface="+mn-cs"/>
              </a:rPr>
              <a:t>SPPI-14</a:t>
            </a:r>
          </a:p>
        </p:txBody>
      </p:sp>
      <p:sp>
        <p:nvSpPr>
          <p:cNvPr id="17" name="Rectangle 16">
            <a:extLst>
              <a:ext uri="{FF2B5EF4-FFF2-40B4-BE49-F238E27FC236}">
                <a16:creationId xmlns:a16="http://schemas.microsoft.com/office/drawing/2014/main" id="{A28C195A-8813-4F65-BD5F-132395228014}"/>
              </a:ext>
            </a:extLst>
          </p:cNvPr>
          <p:cNvSpPr/>
          <p:nvPr/>
        </p:nvSpPr>
        <p:spPr>
          <a:xfrm>
            <a:off x="7079382" y="3389583"/>
            <a:ext cx="655545" cy="268017"/>
          </a:xfrm>
          <a:prstGeom prst="rect">
            <a:avLst/>
          </a:prstGeom>
          <a:solidFill>
            <a:srgbClr val="008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Tw Cen MT"/>
                <a:ea typeface="+mn-ea"/>
                <a:cs typeface="+mn-cs"/>
              </a:rPr>
              <a:t>2019-20</a:t>
            </a:r>
          </a:p>
        </p:txBody>
      </p:sp>
      <p:pic>
        <p:nvPicPr>
          <p:cNvPr id="2" name="Picture 1">
            <a:extLst>
              <a:ext uri="{FF2B5EF4-FFF2-40B4-BE49-F238E27FC236}">
                <a16:creationId xmlns:a16="http://schemas.microsoft.com/office/drawing/2014/main" id="{2FBFC2AF-8B45-4F9B-8620-EF24C770A880}"/>
              </a:ext>
            </a:extLst>
          </p:cNvPr>
          <p:cNvPicPr>
            <a:picLocks noChangeAspect="1"/>
          </p:cNvPicPr>
          <p:nvPr/>
        </p:nvPicPr>
        <p:blipFill>
          <a:blip r:embed="rId4"/>
          <a:stretch>
            <a:fillRect/>
          </a:stretch>
        </p:blipFill>
        <p:spPr>
          <a:xfrm>
            <a:off x="5059656" y="4200428"/>
            <a:ext cx="274344" cy="329213"/>
          </a:xfrm>
          <a:prstGeom prst="rect">
            <a:avLst/>
          </a:prstGeom>
        </p:spPr>
      </p:pic>
      <p:sp>
        <p:nvSpPr>
          <p:cNvPr id="18" name="Rectangle 17">
            <a:extLst>
              <a:ext uri="{FF2B5EF4-FFF2-40B4-BE49-F238E27FC236}">
                <a16:creationId xmlns:a16="http://schemas.microsoft.com/office/drawing/2014/main" id="{4FDA2C6F-52AF-4F74-AF9E-401462EF1F10}"/>
              </a:ext>
            </a:extLst>
          </p:cNvPr>
          <p:cNvSpPr/>
          <p:nvPr/>
        </p:nvSpPr>
        <p:spPr>
          <a:xfrm>
            <a:off x="5334000" y="4409195"/>
            <a:ext cx="838200" cy="239005"/>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42014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0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par>
                          <p:cTn id="8" fill="hold">
                            <p:stCondLst>
                              <p:cond delay="22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04CF00-14B5-4903-B79D-50A4FCB7E846}"/>
              </a:ext>
            </a:extLst>
          </p:cNvPr>
          <p:cNvSpPr txBox="1"/>
          <p:nvPr/>
        </p:nvSpPr>
        <p:spPr>
          <a:xfrm>
            <a:off x="457200" y="152400"/>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REQUEST AN EXTENSION</a:t>
            </a:r>
          </a:p>
        </p:txBody>
      </p:sp>
      <p:sp>
        <p:nvSpPr>
          <p:cNvPr id="14" name="Rectangle 13">
            <a:extLst>
              <a:ext uri="{FF2B5EF4-FFF2-40B4-BE49-F238E27FC236}">
                <a16:creationId xmlns:a16="http://schemas.microsoft.com/office/drawing/2014/main" id="{51181321-1DDA-4995-8251-9B0F36DE7974}"/>
              </a:ext>
            </a:extLst>
          </p:cNvPr>
          <p:cNvSpPr/>
          <p:nvPr/>
        </p:nvSpPr>
        <p:spPr>
          <a:xfrm>
            <a:off x="457200" y="789146"/>
            <a:ext cx="8305798" cy="267765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The Superintendent of the LEA will enter the Proposed Extension Date and Extension Reason. Then click Submit.</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Extension requests will be reviewed by TEA and approved or denied. An email will be sent to the Superintendent stating the outcome of the request and the extended Collection due date.</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The due date is not extended until TEA notifies the Superintendent of the extended due date.</a:t>
            </a:r>
          </a:p>
        </p:txBody>
      </p:sp>
      <p:sp>
        <p:nvSpPr>
          <p:cNvPr id="8" name="Rectangle 7">
            <a:extLst>
              <a:ext uri="{FF2B5EF4-FFF2-40B4-BE49-F238E27FC236}">
                <a16:creationId xmlns:a16="http://schemas.microsoft.com/office/drawing/2014/main" id="{BBFC0362-C209-4A78-8C17-FF1C13746FBE}"/>
              </a:ext>
            </a:extLst>
          </p:cNvPr>
          <p:cNvSpPr/>
          <p:nvPr/>
        </p:nvSpPr>
        <p:spPr>
          <a:xfrm>
            <a:off x="533400" y="3429000"/>
            <a:ext cx="8229598" cy="2806928"/>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3" name="Slide Number Placeholder 2">
            <a:extLst>
              <a:ext uri="{FF2B5EF4-FFF2-40B4-BE49-F238E27FC236}">
                <a16:creationId xmlns:a16="http://schemas.microsoft.com/office/drawing/2014/main" id="{0E3CDC92-EC1E-443D-935C-51FBA383E0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2" name="Picture 1">
            <a:extLst>
              <a:ext uri="{FF2B5EF4-FFF2-40B4-BE49-F238E27FC236}">
                <a16:creationId xmlns:a16="http://schemas.microsoft.com/office/drawing/2014/main" id="{31F6D4FB-B80B-4F36-A00C-65B4549095EA}"/>
              </a:ext>
            </a:extLst>
          </p:cNvPr>
          <p:cNvPicPr>
            <a:picLocks noChangeAspect="1"/>
          </p:cNvPicPr>
          <p:nvPr/>
        </p:nvPicPr>
        <p:blipFill>
          <a:blip r:embed="rId3"/>
          <a:stretch>
            <a:fillRect/>
          </a:stretch>
        </p:blipFill>
        <p:spPr>
          <a:xfrm>
            <a:off x="685801" y="3505200"/>
            <a:ext cx="7924800" cy="2667000"/>
          </a:xfrm>
          <a:prstGeom prst="rect">
            <a:avLst/>
          </a:prstGeom>
        </p:spPr>
      </p:pic>
      <p:sp>
        <p:nvSpPr>
          <p:cNvPr id="9" name="Arrow: Right 8">
            <a:extLst>
              <a:ext uri="{FF2B5EF4-FFF2-40B4-BE49-F238E27FC236}">
                <a16:creationId xmlns:a16="http://schemas.microsoft.com/office/drawing/2014/main" id="{17E905F9-6A1C-4373-B240-0D6D12843F4A}"/>
              </a:ext>
            </a:extLst>
          </p:cNvPr>
          <p:cNvSpPr/>
          <p:nvPr/>
        </p:nvSpPr>
        <p:spPr>
          <a:xfrm rot="7515364">
            <a:off x="3545139" y="4563925"/>
            <a:ext cx="297145" cy="251662"/>
          </a:xfrm>
          <a:prstGeom prst="rightArrow">
            <a:avLst>
              <a:gd name="adj1" fmla="val 581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0" name="Arrow: Right 9">
            <a:extLst>
              <a:ext uri="{FF2B5EF4-FFF2-40B4-BE49-F238E27FC236}">
                <a16:creationId xmlns:a16="http://schemas.microsoft.com/office/drawing/2014/main" id="{5EDD0B60-874B-4774-A2B0-AB41C301B96E}"/>
              </a:ext>
            </a:extLst>
          </p:cNvPr>
          <p:cNvSpPr/>
          <p:nvPr/>
        </p:nvSpPr>
        <p:spPr>
          <a:xfrm rot="7515364">
            <a:off x="6974139" y="4252213"/>
            <a:ext cx="297145" cy="251662"/>
          </a:xfrm>
          <a:prstGeom prst="rightArrow">
            <a:avLst>
              <a:gd name="adj1" fmla="val 581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2" name="Rectangle 11">
            <a:extLst>
              <a:ext uri="{FF2B5EF4-FFF2-40B4-BE49-F238E27FC236}">
                <a16:creationId xmlns:a16="http://schemas.microsoft.com/office/drawing/2014/main" id="{17C599C2-85AB-4A80-95F7-D0AC6F12EB52}"/>
              </a:ext>
            </a:extLst>
          </p:cNvPr>
          <p:cNvSpPr/>
          <p:nvPr/>
        </p:nvSpPr>
        <p:spPr>
          <a:xfrm>
            <a:off x="762000" y="5029200"/>
            <a:ext cx="914400" cy="228600"/>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69174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3000"/>
                            </p:stCondLst>
                            <p:childTnLst>
                              <p:par>
                                <p:cTn id="11" presetID="31" presetClass="entr" presetSubtype="0" fill="hold" grpId="0" nodeType="after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B369975-765D-45DD-B54D-D23D9E08A4D8}"/>
              </a:ext>
            </a:extLst>
          </p:cNvPr>
          <p:cNvSpPr txBox="1"/>
          <p:nvPr/>
        </p:nvSpPr>
        <p:spPr>
          <a:xfrm>
            <a:off x="377659" y="136518"/>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FINALIZE THE SUBMISSION</a:t>
            </a:r>
          </a:p>
        </p:txBody>
      </p:sp>
      <p:sp>
        <p:nvSpPr>
          <p:cNvPr id="6" name="Slide Number Placeholder 5">
            <a:extLst>
              <a:ext uri="{FF2B5EF4-FFF2-40B4-BE49-F238E27FC236}">
                <a16:creationId xmlns:a16="http://schemas.microsoft.com/office/drawing/2014/main" id="{A9D7B340-6C40-4E1F-9E6E-70558B910B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26" name="Rectangle 25">
            <a:extLst>
              <a:ext uri="{FF2B5EF4-FFF2-40B4-BE49-F238E27FC236}">
                <a16:creationId xmlns:a16="http://schemas.microsoft.com/office/drawing/2014/main" id="{D86A2D55-09AF-4C4D-B5EB-894843028DAA}"/>
              </a:ext>
            </a:extLst>
          </p:cNvPr>
          <p:cNvSpPr/>
          <p:nvPr/>
        </p:nvSpPr>
        <p:spPr>
          <a:xfrm>
            <a:off x="916276" y="2854788"/>
            <a:ext cx="6885106" cy="3469812"/>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7" name="Rectangle 26">
            <a:extLst>
              <a:ext uri="{FF2B5EF4-FFF2-40B4-BE49-F238E27FC236}">
                <a16:creationId xmlns:a16="http://schemas.microsoft.com/office/drawing/2014/main" id="{0ED39375-8853-4B2E-AEF8-0EA751DDD570}"/>
              </a:ext>
            </a:extLst>
          </p:cNvPr>
          <p:cNvSpPr/>
          <p:nvPr/>
        </p:nvSpPr>
        <p:spPr>
          <a:xfrm>
            <a:off x="533400" y="760928"/>
            <a:ext cx="8077200" cy="206210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Core Data Completer will finalize the SPPI-14 Collection only when:</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800100" marR="0" lvl="1" indent="-342900" algn="l" defTabSz="914400" rtl="0" eaLnBrk="1" fontAlgn="auto" latinLnBrk="0" hangingPunct="1">
              <a:lnSpc>
                <a:spcPct val="100000"/>
              </a:lnSpc>
              <a:spcBef>
                <a:spcPts val="0"/>
              </a:spcBef>
              <a:spcAft>
                <a:spcPts val="0"/>
              </a:spcAft>
              <a:buClr>
                <a:srgbClr val="C5EEF3">
                  <a:lumMod val="50000"/>
                </a:srgbClr>
              </a:buClr>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srgbClr val="171616"/>
                </a:solidFill>
                <a:effectLst/>
                <a:uLnTx/>
                <a:uFillTx/>
                <a:latin typeface="Tw Cen MT"/>
                <a:ea typeface="+mn-ea"/>
                <a:cs typeface="+mn-cs"/>
              </a:rPr>
              <a:t>The Collection is Fatal free,</a:t>
            </a:r>
          </a:p>
          <a:p>
            <a:pPr marL="800100" marR="0" lvl="1" indent="-342900" algn="l" defTabSz="914400" rtl="0" eaLnBrk="1" fontAlgn="auto" latinLnBrk="0" hangingPunct="1">
              <a:lnSpc>
                <a:spcPct val="100000"/>
              </a:lnSpc>
              <a:spcBef>
                <a:spcPts val="0"/>
              </a:spcBef>
              <a:spcAft>
                <a:spcPts val="0"/>
              </a:spcAft>
              <a:buClr>
                <a:srgbClr val="C5EEF3">
                  <a:lumMod val="50000"/>
                </a:srgbClr>
              </a:buClr>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srgbClr val="171616"/>
                </a:solidFill>
                <a:effectLst/>
                <a:uLnTx/>
                <a:uFillTx/>
                <a:latin typeface="Tw Cen MT"/>
                <a:ea typeface="+mn-ea"/>
                <a:cs typeface="+mn-cs"/>
              </a:rPr>
              <a:t>All Special Warnings and Warnings have been verified, and</a:t>
            </a:r>
          </a:p>
          <a:p>
            <a:pPr marL="800100" marR="0" lvl="1" indent="-342900" algn="l" defTabSz="914400" rtl="0" eaLnBrk="1" fontAlgn="auto" latinLnBrk="0" hangingPunct="1">
              <a:lnSpc>
                <a:spcPct val="100000"/>
              </a:lnSpc>
              <a:spcBef>
                <a:spcPts val="0"/>
              </a:spcBef>
              <a:spcAft>
                <a:spcPts val="0"/>
              </a:spcAft>
              <a:buClr>
                <a:srgbClr val="C5EEF3">
                  <a:lumMod val="50000"/>
                </a:srgbClr>
              </a:buClr>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srgbClr val="171616"/>
                </a:solidFill>
                <a:effectLst/>
                <a:uLnTx/>
                <a:uFillTx/>
                <a:latin typeface="Tw Cen MT"/>
                <a:ea typeface="+mn-ea"/>
                <a:cs typeface="+mn-cs"/>
              </a:rPr>
              <a:t>All Reports have been reviewed for completeness and accuracy.</a:t>
            </a:r>
          </a:p>
          <a:p>
            <a:pPr marL="457200" marR="0" lvl="1" indent="0" algn="l" defTabSz="914400" rtl="0" eaLnBrk="1" fontAlgn="auto" latinLnBrk="0" hangingPunct="1">
              <a:lnSpc>
                <a:spcPct val="100000"/>
              </a:lnSpc>
              <a:spcBef>
                <a:spcPts val="0"/>
              </a:spcBef>
              <a:spcAft>
                <a:spcPts val="0"/>
              </a:spcAft>
              <a:buClr>
                <a:srgbClr val="C5EEF3">
                  <a:lumMod val="50000"/>
                </a:srgbClr>
              </a:buClr>
              <a:buSzPct val="10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From the Home Page, click Prepare/Finalize Submission.</a:t>
            </a:r>
          </a:p>
        </p:txBody>
      </p:sp>
      <p:sp>
        <p:nvSpPr>
          <p:cNvPr id="29" name="Rectangle 28">
            <a:extLst>
              <a:ext uri="{FF2B5EF4-FFF2-40B4-BE49-F238E27FC236}">
                <a16:creationId xmlns:a16="http://schemas.microsoft.com/office/drawing/2014/main" id="{AEE9C56B-E577-4B62-AB43-7E8D6D73DF48}"/>
              </a:ext>
            </a:extLst>
          </p:cNvPr>
          <p:cNvSpPr/>
          <p:nvPr/>
        </p:nvSpPr>
        <p:spPr>
          <a:xfrm>
            <a:off x="1187223" y="3979158"/>
            <a:ext cx="2484989" cy="15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pic>
        <p:nvPicPr>
          <p:cNvPr id="30" name="Picture 29">
            <a:extLst>
              <a:ext uri="{FF2B5EF4-FFF2-40B4-BE49-F238E27FC236}">
                <a16:creationId xmlns:a16="http://schemas.microsoft.com/office/drawing/2014/main" id="{E80D94AF-92B6-466D-969E-5C2F20E5C2BB}"/>
              </a:ext>
            </a:extLst>
          </p:cNvPr>
          <p:cNvPicPr>
            <a:picLocks noChangeAspect="1"/>
          </p:cNvPicPr>
          <p:nvPr/>
        </p:nvPicPr>
        <p:blipFill>
          <a:blip r:embed="rId3"/>
          <a:stretch>
            <a:fillRect/>
          </a:stretch>
        </p:blipFill>
        <p:spPr>
          <a:xfrm>
            <a:off x="990600" y="2933700"/>
            <a:ext cx="6705600" cy="3009900"/>
          </a:xfrm>
          <a:prstGeom prst="rect">
            <a:avLst/>
          </a:prstGeom>
        </p:spPr>
      </p:pic>
      <p:sp>
        <p:nvSpPr>
          <p:cNvPr id="31" name="Rectangle 30">
            <a:extLst>
              <a:ext uri="{FF2B5EF4-FFF2-40B4-BE49-F238E27FC236}">
                <a16:creationId xmlns:a16="http://schemas.microsoft.com/office/drawing/2014/main" id="{036B0263-52CB-426A-A816-9DC61E2496D4}"/>
              </a:ext>
            </a:extLst>
          </p:cNvPr>
          <p:cNvSpPr/>
          <p:nvPr/>
        </p:nvSpPr>
        <p:spPr>
          <a:xfrm>
            <a:off x="2965938" y="3601946"/>
            <a:ext cx="1148862" cy="208054"/>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pic>
        <p:nvPicPr>
          <p:cNvPr id="4" name="Picture 3">
            <a:extLst>
              <a:ext uri="{FF2B5EF4-FFF2-40B4-BE49-F238E27FC236}">
                <a16:creationId xmlns:a16="http://schemas.microsoft.com/office/drawing/2014/main" id="{EFA4A6C3-5087-42C5-AC71-58CB7E0AF90C}"/>
              </a:ext>
            </a:extLst>
          </p:cNvPr>
          <p:cNvPicPr>
            <a:picLocks noChangeAspect="1"/>
          </p:cNvPicPr>
          <p:nvPr/>
        </p:nvPicPr>
        <p:blipFill>
          <a:blip r:embed="rId4"/>
          <a:stretch>
            <a:fillRect/>
          </a:stretch>
        </p:blipFill>
        <p:spPr>
          <a:xfrm>
            <a:off x="2723584" y="3379594"/>
            <a:ext cx="274344" cy="365792"/>
          </a:xfrm>
          <a:prstGeom prst="rect">
            <a:avLst/>
          </a:prstGeom>
        </p:spPr>
      </p:pic>
    </p:spTree>
    <p:extLst>
      <p:ext uri="{BB962C8B-B14F-4D97-AF65-F5344CB8AC3E}">
        <p14:creationId xmlns:p14="http://schemas.microsoft.com/office/powerpoint/2010/main" val="189367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childTnLst>
                          </p:cTn>
                        </p:par>
                        <p:par>
                          <p:cTn id="8" fill="hold">
                            <p:stCondLst>
                              <p:cond delay="2200"/>
                            </p:stCondLst>
                            <p:childTnLst>
                              <p:par>
                                <p:cTn id="9" presetID="26"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B369975-765D-45DD-B54D-D23D9E08A4D8}"/>
              </a:ext>
            </a:extLst>
          </p:cNvPr>
          <p:cNvSpPr txBox="1"/>
          <p:nvPr/>
        </p:nvSpPr>
        <p:spPr>
          <a:xfrm>
            <a:off x="457200" y="76200"/>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FINALIZE THE SUBMISSION</a:t>
            </a:r>
          </a:p>
        </p:txBody>
      </p:sp>
      <p:sp>
        <p:nvSpPr>
          <p:cNvPr id="6" name="Slide Number Placeholder 5">
            <a:extLst>
              <a:ext uri="{FF2B5EF4-FFF2-40B4-BE49-F238E27FC236}">
                <a16:creationId xmlns:a16="http://schemas.microsoft.com/office/drawing/2014/main" id="{A9D7B340-6C40-4E1F-9E6E-70558B910B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22" name="Rectangle 21">
            <a:extLst>
              <a:ext uri="{FF2B5EF4-FFF2-40B4-BE49-F238E27FC236}">
                <a16:creationId xmlns:a16="http://schemas.microsoft.com/office/drawing/2014/main" id="{8F0334E2-78AC-4A33-8663-5CA2377D1CE6}"/>
              </a:ext>
            </a:extLst>
          </p:cNvPr>
          <p:cNvSpPr/>
          <p:nvPr/>
        </p:nvSpPr>
        <p:spPr>
          <a:xfrm>
            <a:off x="1248811" y="3962400"/>
            <a:ext cx="6290166" cy="197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6" name="Rectangle 25">
            <a:extLst>
              <a:ext uri="{FF2B5EF4-FFF2-40B4-BE49-F238E27FC236}">
                <a16:creationId xmlns:a16="http://schemas.microsoft.com/office/drawing/2014/main" id="{D86A2D55-09AF-4C4D-B5EB-894843028DAA}"/>
              </a:ext>
            </a:extLst>
          </p:cNvPr>
          <p:cNvSpPr/>
          <p:nvPr/>
        </p:nvSpPr>
        <p:spPr>
          <a:xfrm>
            <a:off x="916276" y="3352800"/>
            <a:ext cx="6885106" cy="3048000"/>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7" name="Rectangle 26">
            <a:extLst>
              <a:ext uri="{FF2B5EF4-FFF2-40B4-BE49-F238E27FC236}">
                <a16:creationId xmlns:a16="http://schemas.microsoft.com/office/drawing/2014/main" id="{0ED39375-8853-4B2E-AEF8-0EA751DDD570}"/>
              </a:ext>
            </a:extLst>
          </p:cNvPr>
          <p:cNvSpPr/>
          <p:nvPr/>
        </p:nvSpPr>
        <p:spPr>
          <a:xfrm>
            <a:off x="594357" y="697707"/>
            <a:ext cx="7599074" cy="270843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On the Prepare/Finalize screen</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800100" marR="0" lvl="1" indent="-342900" algn="l" defTabSz="914400" rtl="0" eaLnBrk="1" fontAlgn="auto" latinLnBrk="0" hangingPunct="1">
              <a:lnSpc>
                <a:spcPct val="100000"/>
              </a:lnSpc>
              <a:spcBef>
                <a:spcPts val="0"/>
              </a:spcBef>
              <a:spcAft>
                <a:spcPts val="0"/>
              </a:spcAft>
              <a:buClr>
                <a:srgbClr val="C5EEF3">
                  <a:lumMod val="50000"/>
                </a:srgbClr>
              </a:buClr>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srgbClr val="171616"/>
                </a:solidFill>
                <a:effectLst/>
                <a:uLnTx/>
                <a:uFillTx/>
                <a:latin typeface="Tw Cen MT"/>
                <a:ea typeface="+mn-ea"/>
                <a:cs typeface="+mn-cs"/>
              </a:rPr>
              <a:t>You will see a summary of the Categories and Subcategories you have Promoted and Validated. </a:t>
            </a:r>
          </a:p>
          <a:p>
            <a:pPr marL="800100" marR="0" lvl="1" indent="-342900" algn="l" defTabSz="914400" rtl="0" eaLnBrk="1" fontAlgn="auto" latinLnBrk="0" hangingPunct="1">
              <a:lnSpc>
                <a:spcPct val="100000"/>
              </a:lnSpc>
              <a:spcBef>
                <a:spcPts val="0"/>
              </a:spcBef>
              <a:spcAft>
                <a:spcPts val="0"/>
              </a:spcAft>
              <a:buClr>
                <a:srgbClr val="C5EEF3">
                  <a:lumMod val="50000"/>
                </a:srgbClr>
              </a:buClr>
              <a:buSzPct val="100000"/>
              <a:buFont typeface="Wingdings" panose="05000000000000000000" pitchFamily="2" charset="2"/>
              <a:buChar char="Ø"/>
              <a:tabLst/>
              <a:defRPr/>
            </a:pPr>
            <a:r>
              <a:rPr kumimoji="0" lang="en-US" sz="2000" b="0" i="0" u="none" strike="noStrike" kern="1200" cap="none" spc="0" normalizeH="0" baseline="0" noProof="0" dirty="0">
                <a:ln>
                  <a:noFill/>
                </a:ln>
                <a:solidFill>
                  <a:srgbClr val="171616"/>
                </a:solidFill>
                <a:effectLst/>
                <a:uLnTx/>
                <a:uFillTx/>
                <a:latin typeface="Tw Cen MT"/>
                <a:ea typeface="+mn-ea"/>
                <a:cs typeface="+mn-cs"/>
              </a:rPr>
              <a:t>You will also see the error counts for the Collection. (If you have any Fatals, you will not be able to Complete the submission.)</a:t>
            </a:r>
          </a:p>
          <a:p>
            <a:pPr marL="457200" marR="0" lvl="1" indent="0" algn="l" defTabSz="914400" rtl="0" eaLnBrk="1" fontAlgn="auto" latinLnBrk="0" hangingPunct="1">
              <a:lnSpc>
                <a:spcPct val="100000"/>
              </a:lnSpc>
              <a:spcBef>
                <a:spcPts val="0"/>
              </a:spcBef>
              <a:spcAft>
                <a:spcPts val="0"/>
              </a:spcAft>
              <a:buClr>
                <a:srgbClr val="C5EEF3">
                  <a:lumMod val="50000"/>
                </a:srgbClr>
              </a:buClr>
              <a:buSzPct val="10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Continue working through all errors until each has been resolved or verified and the report has been reviewed.</a:t>
            </a:r>
          </a:p>
        </p:txBody>
      </p:sp>
      <p:sp>
        <p:nvSpPr>
          <p:cNvPr id="29" name="Rectangle 28">
            <a:extLst>
              <a:ext uri="{FF2B5EF4-FFF2-40B4-BE49-F238E27FC236}">
                <a16:creationId xmlns:a16="http://schemas.microsoft.com/office/drawing/2014/main" id="{AEE9C56B-E577-4B62-AB43-7E8D6D73DF48}"/>
              </a:ext>
            </a:extLst>
          </p:cNvPr>
          <p:cNvSpPr/>
          <p:nvPr/>
        </p:nvSpPr>
        <p:spPr>
          <a:xfrm>
            <a:off x="950608" y="4723153"/>
            <a:ext cx="2484989" cy="15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2" name="Picture 1">
            <a:extLst>
              <a:ext uri="{FF2B5EF4-FFF2-40B4-BE49-F238E27FC236}">
                <a16:creationId xmlns:a16="http://schemas.microsoft.com/office/drawing/2014/main" id="{C94AA626-7B3A-48A7-8441-7FBE87411445}"/>
              </a:ext>
            </a:extLst>
          </p:cNvPr>
          <p:cNvPicPr>
            <a:picLocks noChangeAspect="1"/>
          </p:cNvPicPr>
          <p:nvPr/>
        </p:nvPicPr>
        <p:blipFill>
          <a:blip r:embed="rId3"/>
          <a:stretch>
            <a:fillRect/>
          </a:stretch>
        </p:blipFill>
        <p:spPr>
          <a:xfrm>
            <a:off x="992139" y="3441984"/>
            <a:ext cx="6665961" cy="2878529"/>
          </a:xfrm>
          <a:prstGeom prst="rect">
            <a:avLst/>
          </a:prstGeom>
        </p:spPr>
      </p:pic>
      <p:sp>
        <p:nvSpPr>
          <p:cNvPr id="3" name="Rectangle 2">
            <a:extLst>
              <a:ext uri="{FF2B5EF4-FFF2-40B4-BE49-F238E27FC236}">
                <a16:creationId xmlns:a16="http://schemas.microsoft.com/office/drawing/2014/main" id="{1DF74CB7-F571-4976-A423-37902A65C621}"/>
              </a:ext>
            </a:extLst>
          </p:cNvPr>
          <p:cNvSpPr/>
          <p:nvPr/>
        </p:nvSpPr>
        <p:spPr>
          <a:xfrm>
            <a:off x="2667000" y="4342776"/>
            <a:ext cx="616197" cy="197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lumMod val="50000"/>
                  </a:srgbClr>
                </a:solidFill>
                <a:effectLst/>
                <a:uLnTx/>
                <a:uFillTx/>
                <a:latin typeface="Tw Cen MT"/>
                <a:ea typeface="+mn-ea"/>
                <a:cs typeface="+mn-cs"/>
              </a:rPr>
              <a:t>2019-2020</a:t>
            </a:r>
          </a:p>
        </p:txBody>
      </p:sp>
      <p:pic>
        <p:nvPicPr>
          <p:cNvPr id="5" name="Picture 4">
            <a:extLst>
              <a:ext uri="{FF2B5EF4-FFF2-40B4-BE49-F238E27FC236}">
                <a16:creationId xmlns:a16="http://schemas.microsoft.com/office/drawing/2014/main" id="{C9AF0C41-0A94-49B0-87E6-A8239BF039D3}"/>
              </a:ext>
            </a:extLst>
          </p:cNvPr>
          <p:cNvPicPr>
            <a:picLocks noChangeAspect="1"/>
          </p:cNvPicPr>
          <p:nvPr/>
        </p:nvPicPr>
        <p:blipFill>
          <a:blip r:embed="rId4"/>
          <a:stretch>
            <a:fillRect/>
          </a:stretch>
        </p:blipFill>
        <p:spPr>
          <a:xfrm>
            <a:off x="5829273" y="5275953"/>
            <a:ext cx="1562128" cy="1048647"/>
          </a:xfrm>
          <a:prstGeom prst="rect">
            <a:avLst/>
          </a:prstGeom>
        </p:spPr>
      </p:pic>
      <p:sp>
        <p:nvSpPr>
          <p:cNvPr id="12" name="Rectangle 11">
            <a:extLst>
              <a:ext uri="{FF2B5EF4-FFF2-40B4-BE49-F238E27FC236}">
                <a16:creationId xmlns:a16="http://schemas.microsoft.com/office/drawing/2014/main" id="{7E3B6985-FE1C-4AE3-849B-DA8ADA958C1D}"/>
              </a:ext>
            </a:extLst>
          </p:cNvPr>
          <p:cNvSpPr/>
          <p:nvPr/>
        </p:nvSpPr>
        <p:spPr>
          <a:xfrm>
            <a:off x="2667000" y="4033997"/>
            <a:ext cx="990600" cy="79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7" name="Rectangle 6">
            <a:extLst>
              <a:ext uri="{FF2B5EF4-FFF2-40B4-BE49-F238E27FC236}">
                <a16:creationId xmlns:a16="http://schemas.microsoft.com/office/drawing/2014/main" id="{50FA474A-514E-4A6B-97FC-DBB1BEBB4FC7}"/>
              </a:ext>
            </a:extLst>
          </p:cNvPr>
          <p:cNvSpPr/>
          <p:nvPr/>
        </p:nvSpPr>
        <p:spPr>
          <a:xfrm>
            <a:off x="5791200" y="5791201"/>
            <a:ext cx="342927" cy="152399"/>
          </a:xfrm>
          <a:prstGeom prst="rect">
            <a:avLst/>
          </a:prstGeom>
          <a:solidFill>
            <a:srgbClr val="E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171616">
                    <a:lumMod val="50000"/>
                    <a:lumOff val="50000"/>
                  </a:srgbClr>
                </a:solidFill>
                <a:effectLst/>
                <a:uLnTx/>
                <a:uFillTx/>
                <a:latin typeface="Tw Cen MT"/>
                <a:ea typeface="+mn-ea"/>
                <a:cs typeface="+mn-cs"/>
              </a:rPr>
              <a:t>10</a:t>
            </a:r>
          </a:p>
        </p:txBody>
      </p:sp>
      <p:sp>
        <p:nvSpPr>
          <p:cNvPr id="15" name="Rectangle 14">
            <a:extLst>
              <a:ext uri="{FF2B5EF4-FFF2-40B4-BE49-F238E27FC236}">
                <a16:creationId xmlns:a16="http://schemas.microsoft.com/office/drawing/2014/main" id="{C17AFFA1-989E-4F3D-ACE3-405DAD6B8B0F}"/>
              </a:ext>
            </a:extLst>
          </p:cNvPr>
          <p:cNvSpPr/>
          <p:nvPr/>
        </p:nvSpPr>
        <p:spPr>
          <a:xfrm>
            <a:off x="1118759" y="6004943"/>
            <a:ext cx="6301216" cy="315569"/>
          </a:xfrm>
          <a:prstGeom prst="rect">
            <a:avLst/>
          </a:prstGeom>
          <a:solidFill>
            <a:srgbClr val="CE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7" name="Rectangle 16">
            <a:extLst>
              <a:ext uri="{FF2B5EF4-FFF2-40B4-BE49-F238E27FC236}">
                <a16:creationId xmlns:a16="http://schemas.microsoft.com/office/drawing/2014/main" id="{A94DF2DA-644D-4F6A-B9BD-11F8151FEC95}"/>
              </a:ext>
            </a:extLst>
          </p:cNvPr>
          <p:cNvSpPr/>
          <p:nvPr/>
        </p:nvSpPr>
        <p:spPr>
          <a:xfrm>
            <a:off x="5791200" y="5257800"/>
            <a:ext cx="971564" cy="715386"/>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5" name="Rectangle 24">
            <a:extLst>
              <a:ext uri="{FF2B5EF4-FFF2-40B4-BE49-F238E27FC236}">
                <a16:creationId xmlns:a16="http://schemas.microsoft.com/office/drawing/2014/main" id="{DB623ED9-38E8-4A70-9E1A-5D21944A7B5B}"/>
              </a:ext>
            </a:extLst>
          </p:cNvPr>
          <p:cNvSpPr/>
          <p:nvPr/>
        </p:nvSpPr>
        <p:spPr>
          <a:xfrm>
            <a:off x="1099709" y="5254505"/>
            <a:ext cx="2186786" cy="689095"/>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315282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par>
                          <p:cTn id="8" fill="hold">
                            <p:stCondLst>
                              <p:cond delay="2000"/>
                            </p:stCondLst>
                            <p:childTnLst>
                              <p:par>
                                <p:cTn id="9" presetID="6" presetClass="entr" presetSubtype="16" fill="hold" grpId="0"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circle(in)">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B369975-765D-45DD-B54D-D23D9E08A4D8}"/>
              </a:ext>
            </a:extLst>
          </p:cNvPr>
          <p:cNvSpPr txBox="1"/>
          <p:nvPr/>
        </p:nvSpPr>
        <p:spPr>
          <a:xfrm>
            <a:off x="457200" y="76200"/>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MARK THE SUBMISSION COMPLETE</a:t>
            </a:r>
          </a:p>
        </p:txBody>
      </p:sp>
      <p:sp>
        <p:nvSpPr>
          <p:cNvPr id="6" name="Slide Number Placeholder 5">
            <a:extLst>
              <a:ext uri="{FF2B5EF4-FFF2-40B4-BE49-F238E27FC236}">
                <a16:creationId xmlns:a16="http://schemas.microsoft.com/office/drawing/2014/main" id="{A9D7B340-6C40-4E1F-9E6E-70558B910B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11" name="Picture 10">
            <a:extLst>
              <a:ext uri="{FF2B5EF4-FFF2-40B4-BE49-F238E27FC236}">
                <a16:creationId xmlns:a16="http://schemas.microsoft.com/office/drawing/2014/main" id="{96AF5AC8-0F33-4FF8-924E-8989B0D67A1A}"/>
              </a:ext>
            </a:extLst>
          </p:cNvPr>
          <p:cNvPicPr>
            <a:picLocks noChangeAspect="1"/>
          </p:cNvPicPr>
          <p:nvPr/>
        </p:nvPicPr>
        <p:blipFill>
          <a:blip r:embed="rId3"/>
          <a:stretch>
            <a:fillRect/>
          </a:stretch>
        </p:blipFill>
        <p:spPr>
          <a:xfrm>
            <a:off x="1204912" y="5914170"/>
            <a:ext cx="6200775" cy="412756"/>
          </a:xfrm>
          <a:prstGeom prst="rect">
            <a:avLst/>
          </a:prstGeom>
        </p:spPr>
      </p:pic>
      <p:sp>
        <p:nvSpPr>
          <p:cNvPr id="26" name="Rectangle 25">
            <a:extLst>
              <a:ext uri="{FF2B5EF4-FFF2-40B4-BE49-F238E27FC236}">
                <a16:creationId xmlns:a16="http://schemas.microsoft.com/office/drawing/2014/main" id="{D86A2D55-09AF-4C4D-B5EB-894843028DAA}"/>
              </a:ext>
            </a:extLst>
          </p:cNvPr>
          <p:cNvSpPr/>
          <p:nvPr/>
        </p:nvSpPr>
        <p:spPr>
          <a:xfrm>
            <a:off x="916276" y="2755844"/>
            <a:ext cx="6885106" cy="3644956"/>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7" name="Rectangle 26">
            <a:extLst>
              <a:ext uri="{FF2B5EF4-FFF2-40B4-BE49-F238E27FC236}">
                <a16:creationId xmlns:a16="http://schemas.microsoft.com/office/drawing/2014/main" id="{0ED39375-8853-4B2E-AEF8-0EA751DDD570}"/>
              </a:ext>
            </a:extLst>
          </p:cNvPr>
          <p:cNvSpPr/>
          <p:nvPr/>
        </p:nvSpPr>
        <p:spPr>
          <a:xfrm>
            <a:off x="609600" y="1002863"/>
            <a:ext cx="7599074" cy="1723549"/>
          </a:xfrm>
          <a:prstGeom prst="rect">
            <a:avLst/>
          </a:prstGeom>
          <a:ln>
            <a:noFill/>
          </a:ln>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When Fatal free, click the Complete button, read the acknowledgement, and check the box. Click Confirm. </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200" b="0" i="0" u="none" strike="noStrike" kern="1200" cap="none" spc="0" normalizeH="0" baseline="0" noProof="0" dirty="0">
              <a:ln>
                <a:noFill/>
              </a:ln>
              <a:solidFill>
                <a:srgbClr val="171616"/>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500" b="1" i="0" u="none" strike="noStrike" kern="1200" cap="none" spc="0" normalizeH="0" baseline="0" noProof="0" dirty="0">
                <a:ln>
                  <a:noFill/>
                </a:ln>
                <a:solidFill>
                  <a:srgbClr val="C5EEF3">
                    <a:lumMod val="50000"/>
                  </a:srgbClr>
                </a:solidFill>
                <a:effectLst/>
                <a:uLnTx/>
                <a:uFillTx/>
                <a:latin typeface="Tw Cen MT"/>
                <a:ea typeface="+mn-ea"/>
                <a:cs typeface="+mn-cs"/>
              </a:rPr>
              <a:t>Once confirmed, the SPPI-14 submission is marked final and officially submitted to TEA.</a:t>
            </a:r>
          </a:p>
        </p:txBody>
      </p:sp>
      <p:sp>
        <p:nvSpPr>
          <p:cNvPr id="22" name="Rectangle 21">
            <a:extLst>
              <a:ext uri="{FF2B5EF4-FFF2-40B4-BE49-F238E27FC236}">
                <a16:creationId xmlns:a16="http://schemas.microsoft.com/office/drawing/2014/main" id="{8F0334E2-78AC-4A33-8663-5CA2377D1CE6}"/>
              </a:ext>
            </a:extLst>
          </p:cNvPr>
          <p:cNvSpPr/>
          <p:nvPr/>
        </p:nvSpPr>
        <p:spPr>
          <a:xfrm>
            <a:off x="2667000" y="3397025"/>
            <a:ext cx="4875170" cy="27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9" name="Rectangle 28">
            <a:extLst>
              <a:ext uri="{FF2B5EF4-FFF2-40B4-BE49-F238E27FC236}">
                <a16:creationId xmlns:a16="http://schemas.microsoft.com/office/drawing/2014/main" id="{AEE9C56B-E577-4B62-AB43-7E8D6D73DF48}"/>
              </a:ext>
            </a:extLst>
          </p:cNvPr>
          <p:cNvSpPr/>
          <p:nvPr/>
        </p:nvSpPr>
        <p:spPr>
          <a:xfrm>
            <a:off x="1012941" y="4114800"/>
            <a:ext cx="2484989" cy="15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7" name="Rectangle 16">
            <a:extLst>
              <a:ext uri="{FF2B5EF4-FFF2-40B4-BE49-F238E27FC236}">
                <a16:creationId xmlns:a16="http://schemas.microsoft.com/office/drawing/2014/main" id="{437E9D34-3F95-4384-9A40-87AC200193B2}"/>
              </a:ext>
            </a:extLst>
          </p:cNvPr>
          <p:cNvSpPr/>
          <p:nvPr/>
        </p:nvSpPr>
        <p:spPr>
          <a:xfrm>
            <a:off x="5791200" y="4075196"/>
            <a:ext cx="242888" cy="1193134"/>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20" name="Picture 19">
            <a:extLst>
              <a:ext uri="{FF2B5EF4-FFF2-40B4-BE49-F238E27FC236}">
                <a16:creationId xmlns:a16="http://schemas.microsoft.com/office/drawing/2014/main" id="{8C726935-DC1C-48B4-B286-6F636AB5C87A}"/>
              </a:ext>
            </a:extLst>
          </p:cNvPr>
          <p:cNvPicPr>
            <a:picLocks noChangeAspect="1"/>
          </p:cNvPicPr>
          <p:nvPr/>
        </p:nvPicPr>
        <p:blipFill>
          <a:blip r:embed="rId4"/>
          <a:stretch>
            <a:fillRect/>
          </a:stretch>
        </p:blipFill>
        <p:spPr>
          <a:xfrm>
            <a:off x="1008931" y="2825776"/>
            <a:ext cx="6665961" cy="2429534"/>
          </a:xfrm>
          <a:prstGeom prst="rect">
            <a:avLst/>
          </a:prstGeom>
        </p:spPr>
      </p:pic>
      <p:pic>
        <p:nvPicPr>
          <p:cNvPr id="15" name="Picture 14">
            <a:extLst>
              <a:ext uri="{FF2B5EF4-FFF2-40B4-BE49-F238E27FC236}">
                <a16:creationId xmlns:a16="http://schemas.microsoft.com/office/drawing/2014/main" id="{8350309B-CAEA-4F26-A6F1-160DBFD6440C}"/>
              </a:ext>
            </a:extLst>
          </p:cNvPr>
          <p:cNvPicPr>
            <a:picLocks noChangeAspect="1"/>
          </p:cNvPicPr>
          <p:nvPr/>
        </p:nvPicPr>
        <p:blipFill>
          <a:blip r:embed="rId5"/>
          <a:stretch>
            <a:fillRect/>
          </a:stretch>
        </p:blipFill>
        <p:spPr>
          <a:xfrm>
            <a:off x="5843559" y="4407763"/>
            <a:ext cx="1562128" cy="860568"/>
          </a:xfrm>
          <a:prstGeom prst="rect">
            <a:avLst/>
          </a:prstGeom>
        </p:spPr>
      </p:pic>
      <p:pic>
        <p:nvPicPr>
          <p:cNvPr id="2" name="Picture 1">
            <a:extLst>
              <a:ext uri="{FF2B5EF4-FFF2-40B4-BE49-F238E27FC236}">
                <a16:creationId xmlns:a16="http://schemas.microsoft.com/office/drawing/2014/main" id="{BE214AE0-FF24-4BEC-81A7-225088B05263}"/>
              </a:ext>
            </a:extLst>
          </p:cNvPr>
          <p:cNvPicPr>
            <a:picLocks noChangeAspect="1"/>
          </p:cNvPicPr>
          <p:nvPr/>
        </p:nvPicPr>
        <p:blipFill>
          <a:blip r:embed="rId6"/>
          <a:stretch>
            <a:fillRect/>
          </a:stretch>
        </p:blipFill>
        <p:spPr>
          <a:xfrm>
            <a:off x="5872943" y="3202263"/>
            <a:ext cx="723900" cy="323850"/>
          </a:xfrm>
          <a:prstGeom prst="rect">
            <a:avLst/>
          </a:prstGeom>
        </p:spPr>
      </p:pic>
      <p:sp>
        <p:nvSpPr>
          <p:cNvPr id="19" name="Rectangle 18">
            <a:extLst>
              <a:ext uri="{FF2B5EF4-FFF2-40B4-BE49-F238E27FC236}">
                <a16:creationId xmlns:a16="http://schemas.microsoft.com/office/drawing/2014/main" id="{8D23F764-F8A5-4400-B358-267C83BFD478}"/>
              </a:ext>
            </a:extLst>
          </p:cNvPr>
          <p:cNvSpPr/>
          <p:nvPr/>
        </p:nvSpPr>
        <p:spPr>
          <a:xfrm>
            <a:off x="5848336" y="3231962"/>
            <a:ext cx="790575" cy="296735"/>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3" name="Rectangle 2">
            <a:extLst>
              <a:ext uri="{FF2B5EF4-FFF2-40B4-BE49-F238E27FC236}">
                <a16:creationId xmlns:a16="http://schemas.microsoft.com/office/drawing/2014/main" id="{7FC37110-757E-4BF8-BB12-85B7D9091233}"/>
              </a:ext>
            </a:extLst>
          </p:cNvPr>
          <p:cNvSpPr/>
          <p:nvPr/>
        </p:nvSpPr>
        <p:spPr>
          <a:xfrm>
            <a:off x="1143000" y="5002887"/>
            <a:ext cx="6262687" cy="252423"/>
          </a:xfrm>
          <a:prstGeom prst="rect">
            <a:avLst/>
          </a:prstGeom>
          <a:solidFill>
            <a:srgbClr val="CE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4" name="Rectangle 23">
            <a:extLst>
              <a:ext uri="{FF2B5EF4-FFF2-40B4-BE49-F238E27FC236}">
                <a16:creationId xmlns:a16="http://schemas.microsoft.com/office/drawing/2014/main" id="{50835B27-A601-41AA-8E79-0EA0DF475D10}"/>
              </a:ext>
            </a:extLst>
          </p:cNvPr>
          <p:cNvSpPr/>
          <p:nvPr/>
        </p:nvSpPr>
        <p:spPr>
          <a:xfrm>
            <a:off x="5791200" y="4374372"/>
            <a:ext cx="303886" cy="615494"/>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21" name="Picture 20">
            <a:extLst>
              <a:ext uri="{FF2B5EF4-FFF2-40B4-BE49-F238E27FC236}">
                <a16:creationId xmlns:a16="http://schemas.microsoft.com/office/drawing/2014/main" id="{F1F05541-D811-4829-A938-93A6394A460E}"/>
              </a:ext>
            </a:extLst>
          </p:cNvPr>
          <p:cNvPicPr>
            <a:picLocks noChangeAspect="1"/>
          </p:cNvPicPr>
          <p:nvPr/>
        </p:nvPicPr>
        <p:blipFill>
          <a:blip r:embed="rId7"/>
          <a:stretch>
            <a:fillRect/>
          </a:stretch>
        </p:blipFill>
        <p:spPr>
          <a:xfrm>
            <a:off x="1008931" y="5019297"/>
            <a:ext cx="6634880" cy="1307627"/>
          </a:xfrm>
          <a:prstGeom prst="rect">
            <a:avLst/>
          </a:prstGeom>
        </p:spPr>
      </p:pic>
      <p:sp>
        <p:nvSpPr>
          <p:cNvPr id="23" name="Rectangle 22">
            <a:extLst>
              <a:ext uri="{FF2B5EF4-FFF2-40B4-BE49-F238E27FC236}">
                <a16:creationId xmlns:a16="http://schemas.microsoft.com/office/drawing/2014/main" id="{229AD59C-0325-40D4-8911-2B3CEE69CE00}"/>
              </a:ext>
            </a:extLst>
          </p:cNvPr>
          <p:cNvSpPr/>
          <p:nvPr/>
        </p:nvSpPr>
        <p:spPr>
          <a:xfrm>
            <a:off x="3573896" y="5706489"/>
            <a:ext cx="790575" cy="296735"/>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6" name="Arrow: Right 15"/>
          <p:cNvSpPr/>
          <p:nvPr/>
        </p:nvSpPr>
        <p:spPr>
          <a:xfrm rot="19223529">
            <a:off x="860358" y="5493361"/>
            <a:ext cx="297145" cy="251662"/>
          </a:xfrm>
          <a:prstGeom prst="rightArrow">
            <a:avLst>
              <a:gd name="adj1" fmla="val 581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81670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childTnLst>
                          </p:cTn>
                        </p:par>
                        <p:par>
                          <p:cTn id="15" fill="hold">
                            <p:stCondLst>
                              <p:cond delay="3000"/>
                            </p:stCondLst>
                            <p:childTnLst>
                              <p:par>
                                <p:cTn id="16" presetID="1" presetClass="entr" presetSubtype="0" fill="hold" grpId="0" nodeType="afterEffect">
                                  <p:stCondLst>
                                    <p:cond delay="1500"/>
                                  </p:stCondLst>
                                  <p:childTnLst>
                                    <p:set>
                                      <p:cBhvr>
                                        <p:cTn id="17" dur="1" fill="hold">
                                          <p:stCondLst>
                                            <p:cond delay="0"/>
                                          </p:stCondLst>
                                        </p:cTn>
                                        <p:tgtEl>
                                          <p:spTgt spid="16"/>
                                        </p:tgtEl>
                                        <p:attrNameLst>
                                          <p:attrName>style.visibility</p:attrName>
                                        </p:attrNameLst>
                                      </p:cBhvr>
                                      <p:to>
                                        <p:strVal val="visible"/>
                                      </p:to>
                                    </p:set>
                                  </p:childTnLst>
                                </p:cTn>
                              </p:par>
                            </p:childTnLst>
                          </p:cTn>
                        </p:par>
                        <p:par>
                          <p:cTn id="18" fill="hold">
                            <p:stCondLst>
                              <p:cond delay="4500"/>
                            </p:stCondLst>
                            <p:childTnLst>
                              <p:par>
                                <p:cTn id="19" presetID="31" presetClass="entr" presetSubtype="0" fill="hold" grpId="0" nodeType="afterEffect">
                                  <p:stCondLst>
                                    <p:cond delay="50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 calcmode="lin" valueType="num">
                                      <p:cBhvr>
                                        <p:cTn id="23" dur="1000" fill="hold"/>
                                        <p:tgtEl>
                                          <p:spTgt spid="23"/>
                                        </p:tgtEl>
                                        <p:attrNameLst>
                                          <p:attrName>style.rotation</p:attrName>
                                        </p:attrNameLst>
                                      </p:cBhvr>
                                      <p:tavLst>
                                        <p:tav tm="0">
                                          <p:val>
                                            <p:fltVal val="90"/>
                                          </p:val>
                                        </p:tav>
                                        <p:tav tm="100000">
                                          <p:val>
                                            <p:fltVal val="0"/>
                                          </p:val>
                                        </p:tav>
                                      </p:tavLst>
                                    </p:anim>
                                    <p:animEffect transition="in" filter="fade">
                                      <p:cBhvr>
                                        <p:cTn id="2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3"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B369975-765D-45DD-B54D-D23D9E08A4D8}"/>
              </a:ext>
            </a:extLst>
          </p:cNvPr>
          <p:cNvSpPr txBox="1"/>
          <p:nvPr/>
        </p:nvSpPr>
        <p:spPr>
          <a:xfrm>
            <a:off x="457200" y="76200"/>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RESET THE SUBMISSION</a:t>
            </a:r>
          </a:p>
        </p:txBody>
      </p:sp>
      <p:sp>
        <p:nvSpPr>
          <p:cNvPr id="6" name="Slide Number Placeholder 5">
            <a:extLst>
              <a:ext uri="{FF2B5EF4-FFF2-40B4-BE49-F238E27FC236}">
                <a16:creationId xmlns:a16="http://schemas.microsoft.com/office/drawing/2014/main" id="{A9D7B340-6C40-4E1F-9E6E-70558B910B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26" name="Rectangle 25">
            <a:extLst>
              <a:ext uri="{FF2B5EF4-FFF2-40B4-BE49-F238E27FC236}">
                <a16:creationId xmlns:a16="http://schemas.microsoft.com/office/drawing/2014/main" id="{D86A2D55-09AF-4C4D-B5EB-894843028DAA}"/>
              </a:ext>
            </a:extLst>
          </p:cNvPr>
          <p:cNvSpPr/>
          <p:nvPr/>
        </p:nvSpPr>
        <p:spPr>
          <a:xfrm>
            <a:off x="916276" y="2971800"/>
            <a:ext cx="6885106" cy="3429000"/>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7" name="Rectangle 26">
            <a:extLst>
              <a:ext uri="{FF2B5EF4-FFF2-40B4-BE49-F238E27FC236}">
                <a16:creationId xmlns:a16="http://schemas.microsoft.com/office/drawing/2014/main" id="{0ED39375-8853-4B2E-AEF8-0EA751DDD570}"/>
              </a:ext>
            </a:extLst>
          </p:cNvPr>
          <p:cNvSpPr/>
          <p:nvPr/>
        </p:nvSpPr>
        <p:spPr>
          <a:xfrm>
            <a:off x="559291" y="1068050"/>
            <a:ext cx="7599074" cy="1446550"/>
          </a:xfrm>
          <a:prstGeom prst="rect">
            <a:avLst/>
          </a:prstGeom>
          <a:ln>
            <a:noFill/>
          </a:ln>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panose="020B0602020104020603" pitchFamily="34" charset="0"/>
                <a:ea typeface="+mn-ea"/>
                <a:cs typeface="+mn-cs"/>
              </a:rPr>
              <a:t>The Reset button will allow you to recall you submission and continue to make corrections to the data.</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panose="020B0602020104020603" pitchFamily="34" charset="0"/>
                <a:ea typeface="+mn-ea"/>
                <a:cs typeface="+mn-cs"/>
              </a:rPr>
              <a:t>You can reset your submission as often as needed until TEA’s submission due date.</a:t>
            </a:r>
          </a:p>
        </p:txBody>
      </p:sp>
      <p:sp>
        <p:nvSpPr>
          <p:cNvPr id="22" name="Rectangle 21">
            <a:extLst>
              <a:ext uri="{FF2B5EF4-FFF2-40B4-BE49-F238E27FC236}">
                <a16:creationId xmlns:a16="http://schemas.microsoft.com/office/drawing/2014/main" id="{8F0334E2-78AC-4A33-8663-5CA2377D1CE6}"/>
              </a:ext>
            </a:extLst>
          </p:cNvPr>
          <p:cNvSpPr/>
          <p:nvPr/>
        </p:nvSpPr>
        <p:spPr>
          <a:xfrm>
            <a:off x="2667000" y="3397025"/>
            <a:ext cx="4875170" cy="27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9" name="Rectangle 28">
            <a:extLst>
              <a:ext uri="{FF2B5EF4-FFF2-40B4-BE49-F238E27FC236}">
                <a16:creationId xmlns:a16="http://schemas.microsoft.com/office/drawing/2014/main" id="{AEE9C56B-E577-4B62-AB43-7E8D6D73DF48}"/>
              </a:ext>
            </a:extLst>
          </p:cNvPr>
          <p:cNvSpPr/>
          <p:nvPr/>
        </p:nvSpPr>
        <p:spPr>
          <a:xfrm>
            <a:off x="1012941" y="4114800"/>
            <a:ext cx="2484989" cy="15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20" name="Picture 19">
            <a:extLst>
              <a:ext uri="{FF2B5EF4-FFF2-40B4-BE49-F238E27FC236}">
                <a16:creationId xmlns:a16="http://schemas.microsoft.com/office/drawing/2014/main" id="{8C726935-DC1C-48B4-B286-6F636AB5C87A}"/>
              </a:ext>
            </a:extLst>
          </p:cNvPr>
          <p:cNvPicPr>
            <a:picLocks noChangeAspect="1"/>
          </p:cNvPicPr>
          <p:nvPr/>
        </p:nvPicPr>
        <p:blipFill>
          <a:blip r:embed="rId3"/>
          <a:stretch>
            <a:fillRect/>
          </a:stretch>
        </p:blipFill>
        <p:spPr>
          <a:xfrm>
            <a:off x="1025848" y="3048279"/>
            <a:ext cx="6665961" cy="3233556"/>
          </a:xfrm>
          <a:prstGeom prst="rect">
            <a:avLst/>
          </a:prstGeom>
        </p:spPr>
      </p:pic>
      <p:pic>
        <p:nvPicPr>
          <p:cNvPr id="24" name="Picture 23">
            <a:extLst>
              <a:ext uri="{FF2B5EF4-FFF2-40B4-BE49-F238E27FC236}">
                <a16:creationId xmlns:a16="http://schemas.microsoft.com/office/drawing/2014/main" id="{01506DD4-7F38-4310-A9BF-64C46B98737B}"/>
              </a:ext>
            </a:extLst>
          </p:cNvPr>
          <p:cNvPicPr>
            <a:picLocks noChangeAspect="1"/>
          </p:cNvPicPr>
          <p:nvPr/>
        </p:nvPicPr>
        <p:blipFill>
          <a:blip r:embed="rId4"/>
          <a:stretch>
            <a:fillRect/>
          </a:stretch>
        </p:blipFill>
        <p:spPr>
          <a:xfrm>
            <a:off x="5868314" y="5118847"/>
            <a:ext cx="1562128" cy="1129553"/>
          </a:xfrm>
          <a:prstGeom prst="rect">
            <a:avLst/>
          </a:prstGeom>
        </p:spPr>
      </p:pic>
      <p:sp>
        <p:nvSpPr>
          <p:cNvPr id="31" name="Rectangle 30">
            <a:extLst>
              <a:ext uri="{FF2B5EF4-FFF2-40B4-BE49-F238E27FC236}">
                <a16:creationId xmlns:a16="http://schemas.microsoft.com/office/drawing/2014/main" id="{28A1C85E-F6EA-44C0-A992-3CEA537C2658}"/>
              </a:ext>
            </a:extLst>
          </p:cNvPr>
          <p:cNvSpPr/>
          <p:nvPr/>
        </p:nvSpPr>
        <p:spPr>
          <a:xfrm>
            <a:off x="6700875" y="3594699"/>
            <a:ext cx="684886" cy="302969"/>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1" name="Rectangle 10">
            <a:extLst>
              <a:ext uri="{FF2B5EF4-FFF2-40B4-BE49-F238E27FC236}">
                <a16:creationId xmlns:a16="http://schemas.microsoft.com/office/drawing/2014/main" id="{3A8ECF97-41B4-4341-B346-DE07B68E5086}"/>
              </a:ext>
            </a:extLst>
          </p:cNvPr>
          <p:cNvSpPr/>
          <p:nvPr/>
        </p:nvSpPr>
        <p:spPr>
          <a:xfrm>
            <a:off x="1143000" y="5866860"/>
            <a:ext cx="6287442" cy="457740"/>
          </a:xfrm>
          <a:prstGeom prst="rect">
            <a:avLst/>
          </a:prstGeom>
          <a:solidFill>
            <a:srgbClr val="CE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341538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400" dirty="0">
                <a:latin typeface="+mn-lt"/>
              </a:rPr>
              <a:t>Submission reset </a:t>
            </a:r>
          </a:p>
        </p:txBody>
      </p:sp>
      <p:sp>
        <p:nvSpPr>
          <p:cNvPr id="2" name="Slide Number Placeholder 1"/>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grpSp>
        <p:nvGrpSpPr>
          <p:cNvPr id="7" name="Group 6">
            <a:extLst>
              <a:ext uri="{FF2B5EF4-FFF2-40B4-BE49-F238E27FC236}">
                <a16:creationId xmlns:a16="http://schemas.microsoft.com/office/drawing/2014/main" id="{52C7A98C-B5CC-4D98-930B-E22EBB63C14E}"/>
              </a:ext>
            </a:extLst>
          </p:cNvPr>
          <p:cNvGrpSpPr/>
          <p:nvPr/>
        </p:nvGrpSpPr>
        <p:grpSpPr>
          <a:xfrm>
            <a:off x="5128575" y="1217679"/>
            <a:ext cx="903777" cy="903777"/>
            <a:chOff x="4404675" y="11200"/>
            <a:chExt cx="903777" cy="903777"/>
          </a:xfrm>
        </p:grpSpPr>
        <p:sp>
          <p:nvSpPr>
            <p:cNvPr id="29" name="Rectangle 28">
              <a:extLst>
                <a:ext uri="{FF2B5EF4-FFF2-40B4-BE49-F238E27FC236}">
                  <a16:creationId xmlns:a16="http://schemas.microsoft.com/office/drawing/2014/main" id="{B6580D07-0BEE-4AC8-978C-1582DE2F05F7}"/>
                </a:ext>
              </a:extLst>
            </p:cNvPr>
            <p:cNvSpPr/>
            <p:nvPr/>
          </p:nvSpPr>
          <p:spPr>
            <a:xfrm>
              <a:off x="4404675" y="11200"/>
              <a:ext cx="903777" cy="9037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TextBox 29">
              <a:extLst>
                <a:ext uri="{FF2B5EF4-FFF2-40B4-BE49-F238E27FC236}">
                  <a16:creationId xmlns:a16="http://schemas.microsoft.com/office/drawing/2014/main" id="{07A6C714-5BB8-49AB-BF8D-2FD189DDE80B}"/>
                </a:ext>
              </a:extLst>
            </p:cNvPr>
            <p:cNvSpPr txBox="1"/>
            <p:nvPr/>
          </p:nvSpPr>
          <p:spPr>
            <a:xfrm>
              <a:off x="4404675" y="11200"/>
              <a:ext cx="903777" cy="9037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171616">
                      <a:hueOff val="0"/>
                      <a:satOff val="0"/>
                      <a:lumOff val="0"/>
                      <a:alphaOff val="0"/>
                    </a:srgbClr>
                  </a:solidFill>
                  <a:effectLst/>
                  <a:uLnTx/>
                  <a:uFillTx/>
                  <a:latin typeface="Tw Cen MT"/>
                  <a:ea typeface="+mn-ea"/>
                  <a:cs typeface="+mn-cs"/>
                </a:rPr>
                <a:t>1. Click ‘Reset’</a:t>
              </a:r>
            </a:p>
          </p:txBody>
        </p:sp>
      </p:grpSp>
      <p:sp>
        <p:nvSpPr>
          <p:cNvPr id="8" name="Arrow: Circular 7">
            <a:extLst>
              <a:ext uri="{FF2B5EF4-FFF2-40B4-BE49-F238E27FC236}">
                <a16:creationId xmlns:a16="http://schemas.microsoft.com/office/drawing/2014/main" id="{698F8582-344B-4140-AAB8-3A7769557C32}"/>
              </a:ext>
            </a:extLst>
          </p:cNvPr>
          <p:cNvSpPr/>
          <p:nvPr/>
        </p:nvSpPr>
        <p:spPr>
          <a:xfrm>
            <a:off x="2364149" y="1208428"/>
            <a:ext cx="4415701" cy="4415701"/>
          </a:xfrm>
          <a:prstGeom prst="circularArrow">
            <a:avLst>
              <a:gd name="adj1" fmla="val 3991"/>
              <a:gd name="adj2" fmla="val 250377"/>
              <a:gd name="adj3" fmla="val 20572809"/>
              <a:gd name="adj4" fmla="val 18983383"/>
              <a:gd name="adj5" fmla="val 465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9" name="Group 8">
            <a:extLst>
              <a:ext uri="{FF2B5EF4-FFF2-40B4-BE49-F238E27FC236}">
                <a16:creationId xmlns:a16="http://schemas.microsoft.com/office/drawing/2014/main" id="{467A2B98-6E57-4E07-A450-01A550809F7F}"/>
              </a:ext>
            </a:extLst>
          </p:cNvPr>
          <p:cNvGrpSpPr/>
          <p:nvPr/>
        </p:nvGrpSpPr>
        <p:grpSpPr>
          <a:xfrm>
            <a:off x="6137039" y="2964390"/>
            <a:ext cx="903777" cy="903777"/>
            <a:chOff x="5413139" y="1757911"/>
            <a:chExt cx="903777" cy="903777"/>
          </a:xfrm>
        </p:grpSpPr>
        <p:sp>
          <p:nvSpPr>
            <p:cNvPr id="27" name="Rectangle 26">
              <a:extLst>
                <a:ext uri="{FF2B5EF4-FFF2-40B4-BE49-F238E27FC236}">
                  <a16:creationId xmlns:a16="http://schemas.microsoft.com/office/drawing/2014/main" id="{24756A2D-C346-47BB-B28C-5716E0842B3C}"/>
                </a:ext>
              </a:extLst>
            </p:cNvPr>
            <p:cNvSpPr/>
            <p:nvPr/>
          </p:nvSpPr>
          <p:spPr>
            <a:xfrm>
              <a:off x="5413139" y="1757911"/>
              <a:ext cx="903777" cy="9037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TextBox 27">
              <a:extLst>
                <a:ext uri="{FF2B5EF4-FFF2-40B4-BE49-F238E27FC236}">
                  <a16:creationId xmlns:a16="http://schemas.microsoft.com/office/drawing/2014/main" id="{DD3763A9-3701-4EE1-A86F-FC560685480A}"/>
                </a:ext>
              </a:extLst>
            </p:cNvPr>
            <p:cNvSpPr txBox="1"/>
            <p:nvPr/>
          </p:nvSpPr>
          <p:spPr>
            <a:xfrm>
              <a:off x="5413139" y="1757911"/>
              <a:ext cx="903777" cy="9037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171616">
                      <a:hueOff val="0"/>
                      <a:satOff val="0"/>
                      <a:lumOff val="0"/>
                      <a:alphaOff val="0"/>
                    </a:srgbClr>
                  </a:solidFill>
                  <a:effectLst/>
                  <a:uLnTx/>
                  <a:uFillTx/>
                  <a:latin typeface="Tw Cen MT"/>
                  <a:ea typeface="+mn-ea"/>
                  <a:cs typeface="+mn-cs"/>
                </a:rPr>
                <a:t>2. Reload data into ODS</a:t>
              </a:r>
            </a:p>
          </p:txBody>
        </p:sp>
      </p:grpSp>
      <p:sp>
        <p:nvSpPr>
          <p:cNvPr id="10" name="Arrow: Circular 9">
            <a:extLst>
              <a:ext uri="{FF2B5EF4-FFF2-40B4-BE49-F238E27FC236}">
                <a16:creationId xmlns:a16="http://schemas.microsoft.com/office/drawing/2014/main" id="{011FD7D2-2D77-4A2C-B754-789B3FDAE58D}"/>
              </a:ext>
            </a:extLst>
          </p:cNvPr>
          <p:cNvSpPr/>
          <p:nvPr/>
        </p:nvSpPr>
        <p:spPr>
          <a:xfrm>
            <a:off x="2364149" y="1208428"/>
            <a:ext cx="4415701" cy="4415701"/>
          </a:xfrm>
          <a:prstGeom prst="circularArrow">
            <a:avLst>
              <a:gd name="adj1" fmla="val 3991"/>
              <a:gd name="adj2" fmla="val 250377"/>
              <a:gd name="adj3" fmla="val 2145989"/>
              <a:gd name="adj4" fmla="val 776814"/>
              <a:gd name="adj5" fmla="val 465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2607FBE8-8596-4345-AB1C-05A37D5F9DB7}"/>
              </a:ext>
            </a:extLst>
          </p:cNvPr>
          <p:cNvGrpSpPr/>
          <p:nvPr/>
        </p:nvGrpSpPr>
        <p:grpSpPr>
          <a:xfrm>
            <a:off x="4903584" y="4711100"/>
            <a:ext cx="1353759" cy="938472"/>
            <a:chOff x="4179684" y="3504621"/>
            <a:chExt cx="1353759" cy="938472"/>
          </a:xfrm>
        </p:grpSpPr>
        <p:sp>
          <p:nvSpPr>
            <p:cNvPr id="25" name="Rectangle 24">
              <a:extLst>
                <a:ext uri="{FF2B5EF4-FFF2-40B4-BE49-F238E27FC236}">
                  <a16:creationId xmlns:a16="http://schemas.microsoft.com/office/drawing/2014/main" id="{1BFDD05D-6BF1-4DA0-A108-14F2E7AF51D0}"/>
                </a:ext>
              </a:extLst>
            </p:cNvPr>
            <p:cNvSpPr/>
            <p:nvPr/>
          </p:nvSpPr>
          <p:spPr>
            <a:xfrm>
              <a:off x="4179684" y="3504621"/>
              <a:ext cx="1353759" cy="9037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TextBox 25">
              <a:extLst>
                <a:ext uri="{FF2B5EF4-FFF2-40B4-BE49-F238E27FC236}">
                  <a16:creationId xmlns:a16="http://schemas.microsoft.com/office/drawing/2014/main" id="{99DC990A-F7A9-4F97-B41D-4C8275359F9F}"/>
                </a:ext>
              </a:extLst>
            </p:cNvPr>
            <p:cNvSpPr txBox="1"/>
            <p:nvPr/>
          </p:nvSpPr>
          <p:spPr>
            <a:xfrm>
              <a:off x="4380252" y="3539316"/>
              <a:ext cx="1128768" cy="9037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171616">
                      <a:hueOff val="0"/>
                      <a:satOff val="0"/>
                      <a:lumOff val="0"/>
                      <a:alphaOff val="0"/>
                    </a:srgbClr>
                  </a:solidFill>
                  <a:effectLst/>
                  <a:uLnTx/>
                  <a:uFillTx/>
                  <a:latin typeface="Tw Cen MT"/>
                  <a:ea typeface="+mn-ea"/>
                  <a:cs typeface="+mn-cs"/>
                </a:rPr>
                <a:t>3. Re-promote data</a:t>
              </a:r>
            </a:p>
          </p:txBody>
        </p:sp>
      </p:grpSp>
      <p:sp>
        <p:nvSpPr>
          <p:cNvPr id="12" name="Arrow: Circular 11">
            <a:extLst>
              <a:ext uri="{FF2B5EF4-FFF2-40B4-BE49-F238E27FC236}">
                <a16:creationId xmlns:a16="http://schemas.microsoft.com/office/drawing/2014/main" id="{B8CEAAC8-BB5F-4F10-990B-25CD347E1737}"/>
              </a:ext>
            </a:extLst>
          </p:cNvPr>
          <p:cNvSpPr/>
          <p:nvPr/>
        </p:nvSpPr>
        <p:spPr>
          <a:xfrm>
            <a:off x="2364149" y="1208428"/>
            <a:ext cx="4415701" cy="4415701"/>
          </a:xfrm>
          <a:prstGeom prst="circularArrow">
            <a:avLst>
              <a:gd name="adj1" fmla="val 3991"/>
              <a:gd name="adj2" fmla="val 250377"/>
              <a:gd name="adj3" fmla="val 6110748"/>
              <a:gd name="adj4" fmla="val 4832255"/>
              <a:gd name="adj5" fmla="val 465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3" name="Group 12">
            <a:extLst>
              <a:ext uri="{FF2B5EF4-FFF2-40B4-BE49-F238E27FC236}">
                <a16:creationId xmlns:a16="http://schemas.microsoft.com/office/drawing/2014/main" id="{0B9903B8-1E2B-47C9-9B71-5504BB46906F}"/>
              </a:ext>
            </a:extLst>
          </p:cNvPr>
          <p:cNvGrpSpPr/>
          <p:nvPr/>
        </p:nvGrpSpPr>
        <p:grpSpPr>
          <a:xfrm>
            <a:off x="3111647" y="4711100"/>
            <a:ext cx="903777" cy="903777"/>
            <a:chOff x="2387747" y="3504621"/>
            <a:chExt cx="903777" cy="903777"/>
          </a:xfrm>
        </p:grpSpPr>
        <p:sp>
          <p:nvSpPr>
            <p:cNvPr id="23" name="Rectangle 22">
              <a:extLst>
                <a:ext uri="{FF2B5EF4-FFF2-40B4-BE49-F238E27FC236}">
                  <a16:creationId xmlns:a16="http://schemas.microsoft.com/office/drawing/2014/main" id="{407BF0B8-FAEA-49D7-8318-989B23FFAA7E}"/>
                </a:ext>
              </a:extLst>
            </p:cNvPr>
            <p:cNvSpPr/>
            <p:nvPr/>
          </p:nvSpPr>
          <p:spPr>
            <a:xfrm>
              <a:off x="2387747" y="3504621"/>
              <a:ext cx="903777" cy="9037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a:extLst>
                <a:ext uri="{FF2B5EF4-FFF2-40B4-BE49-F238E27FC236}">
                  <a16:creationId xmlns:a16="http://schemas.microsoft.com/office/drawing/2014/main" id="{27E1F5AF-D5FB-4B3E-9EDE-C4B5A26F73CB}"/>
                </a:ext>
              </a:extLst>
            </p:cNvPr>
            <p:cNvSpPr txBox="1"/>
            <p:nvPr/>
          </p:nvSpPr>
          <p:spPr>
            <a:xfrm>
              <a:off x="2387747" y="3504621"/>
              <a:ext cx="903777" cy="9037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171616">
                      <a:hueOff val="0"/>
                      <a:satOff val="0"/>
                      <a:lumOff val="0"/>
                      <a:alphaOff val="0"/>
                    </a:srgbClr>
                  </a:solidFill>
                  <a:effectLst/>
                  <a:uLnTx/>
                  <a:uFillTx/>
                  <a:latin typeface="Tw Cen MT"/>
                  <a:ea typeface="+mn-ea"/>
                  <a:cs typeface="+mn-cs"/>
                </a:rPr>
                <a:t>4. Rerun validations</a:t>
              </a:r>
            </a:p>
          </p:txBody>
        </p:sp>
      </p:grpSp>
      <p:sp>
        <p:nvSpPr>
          <p:cNvPr id="14" name="Arrow: Circular 13">
            <a:extLst>
              <a:ext uri="{FF2B5EF4-FFF2-40B4-BE49-F238E27FC236}">
                <a16:creationId xmlns:a16="http://schemas.microsoft.com/office/drawing/2014/main" id="{75B1591F-1016-4782-B4F7-478765BE562A}"/>
              </a:ext>
            </a:extLst>
          </p:cNvPr>
          <p:cNvSpPr/>
          <p:nvPr/>
        </p:nvSpPr>
        <p:spPr>
          <a:xfrm>
            <a:off x="2364149" y="1208428"/>
            <a:ext cx="4415701" cy="4415701"/>
          </a:xfrm>
          <a:prstGeom prst="circularArrow">
            <a:avLst>
              <a:gd name="adj1" fmla="val 3991"/>
              <a:gd name="adj2" fmla="val 250377"/>
              <a:gd name="adj3" fmla="val 9772809"/>
              <a:gd name="adj4" fmla="val 8183383"/>
              <a:gd name="adj5" fmla="val 465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5" name="Group 14">
            <a:extLst>
              <a:ext uri="{FF2B5EF4-FFF2-40B4-BE49-F238E27FC236}">
                <a16:creationId xmlns:a16="http://schemas.microsoft.com/office/drawing/2014/main" id="{2F92DC1A-1BA5-42D8-81BA-D26B36A2EC01}"/>
              </a:ext>
            </a:extLst>
          </p:cNvPr>
          <p:cNvGrpSpPr/>
          <p:nvPr/>
        </p:nvGrpSpPr>
        <p:grpSpPr>
          <a:xfrm>
            <a:off x="2103183" y="2964390"/>
            <a:ext cx="903777" cy="903777"/>
            <a:chOff x="1379283" y="1757911"/>
            <a:chExt cx="903777" cy="903777"/>
          </a:xfrm>
        </p:grpSpPr>
        <p:sp>
          <p:nvSpPr>
            <p:cNvPr id="21" name="Rectangle 20">
              <a:extLst>
                <a:ext uri="{FF2B5EF4-FFF2-40B4-BE49-F238E27FC236}">
                  <a16:creationId xmlns:a16="http://schemas.microsoft.com/office/drawing/2014/main" id="{D304CFDF-7EA1-424C-9E02-918AC92ECF2C}"/>
                </a:ext>
              </a:extLst>
            </p:cNvPr>
            <p:cNvSpPr/>
            <p:nvPr/>
          </p:nvSpPr>
          <p:spPr>
            <a:xfrm>
              <a:off x="1379283" y="1757911"/>
              <a:ext cx="903777" cy="9037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TextBox 21">
              <a:extLst>
                <a:ext uri="{FF2B5EF4-FFF2-40B4-BE49-F238E27FC236}">
                  <a16:creationId xmlns:a16="http://schemas.microsoft.com/office/drawing/2014/main" id="{974B6B09-6CC7-412F-A650-EC3B0C628FA7}"/>
                </a:ext>
              </a:extLst>
            </p:cNvPr>
            <p:cNvSpPr txBox="1"/>
            <p:nvPr/>
          </p:nvSpPr>
          <p:spPr>
            <a:xfrm>
              <a:off x="1379283" y="1757911"/>
              <a:ext cx="903777" cy="9037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171616">
                      <a:hueOff val="0"/>
                      <a:satOff val="0"/>
                      <a:lumOff val="0"/>
                      <a:alphaOff val="0"/>
                    </a:srgbClr>
                  </a:solidFill>
                  <a:effectLst/>
                  <a:uLnTx/>
                  <a:uFillTx/>
                  <a:latin typeface="Tw Cen MT"/>
                  <a:ea typeface="+mn-ea"/>
                  <a:cs typeface="+mn-cs"/>
                </a:rPr>
                <a:t>5. Rerun reports </a:t>
              </a:r>
            </a:p>
          </p:txBody>
        </p:sp>
      </p:grpSp>
      <p:sp>
        <p:nvSpPr>
          <p:cNvPr id="16" name="Arrow: Circular 15">
            <a:extLst>
              <a:ext uri="{FF2B5EF4-FFF2-40B4-BE49-F238E27FC236}">
                <a16:creationId xmlns:a16="http://schemas.microsoft.com/office/drawing/2014/main" id="{1E1E0AEC-C90C-427E-82F8-0DA6120F9A5D}"/>
              </a:ext>
            </a:extLst>
          </p:cNvPr>
          <p:cNvSpPr/>
          <p:nvPr/>
        </p:nvSpPr>
        <p:spPr>
          <a:xfrm>
            <a:off x="2357650" y="1235820"/>
            <a:ext cx="4415701" cy="4415701"/>
          </a:xfrm>
          <a:prstGeom prst="circularArrow">
            <a:avLst>
              <a:gd name="adj1" fmla="val 3991"/>
              <a:gd name="adj2" fmla="val 250377"/>
              <a:gd name="adj3" fmla="val 13304580"/>
              <a:gd name="adj4" fmla="val 11624799"/>
              <a:gd name="adj5" fmla="val 465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7" name="Group 16">
            <a:extLst>
              <a:ext uri="{FF2B5EF4-FFF2-40B4-BE49-F238E27FC236}">
                <a16:creationId xmlns:a16="http://schemas.microsoft.com/office/drawing/2014/main" id="{33566C60-4DFB-4786-B5F5-520879A62A69}"/>
              </a:ext>
            </a:extLst>
          </p:cNvPr>
          <p:cNvGrpSpPr/>
          <p:nvPr/>
        </p:nvGrpSpPr>
        <p:grpSpPr>
          <a:xfrm>
            <a:off x="3117376" y="1158740"/>
            <a:ext cx="947262" cy="912214"/>
            <a:chOff x="2394913" y="-8437"/>
            <a:chExt cx="947262" cy="912214"/>
          </a:xfrm>
        </p:grpSpPr>
        <p:sp>
          <p:nvSpPr>
            <p:cNvPr id="19" name="Rectangle 18">
              <a:extLst>
                <a:ext uri="{FF2B5EF4-FFF2-40B4-BE49-F238E27FC236}">
                  <a16:creationId xmlns:a16="http://schemas.microsoft.com/office/drawing/2014/main" id="{68AF0338-85A9-46BB-9FA0-5408037814CF}"/>
                </a:ext>
              </a:extLst>
            </p:cNvPr>
            <p:cNvSpPr/>
            <p:nvPr/>
          </p:nvSpPr>
          <p:spPr>
            <a:xfrm>
              <a:off x="2438398" y="0"/>
              <a:ext cx="903777" cy="9037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589E58B6-0138-495F-B123-6B4560653711}"/>
                </a:ext>
              </a:extLst>
            </p:cNvPr>
            <p:cNvSpPr txBox="1"/>
            <p:nvPr/>
          </p:nvSpPr>
          <p:spPr>
            <a:xfrm>
              <a:off x="2394913" y="-8437"/>
              <a:ext cx="903777" cy="9037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171616">
                      <a:hueOff val="0"/>
                      <a:satOff val="0"/>
                      <a:lumOff val="0"/>
                      <a:alphaOff val="0"/>
                    </a:srgbClr>
                  </a:solidFill>
                  <a:effectLst/>
                  <a:uLnTx/>
                  <a:uFillTx/>
                  <a:latin typeface="Tw Cen MT"/>
                  <a:ea typeface="+mn-ea"/>
                  <a:cs typeface="+mn-cs"/>
                </a:rPr>
                <a:t>6. Click ‘Complete’ to submit submission</a:t>
              </a:r>
            </a:p>
          </p:txBody>
        </p:sp>
      </p:grpSp>
      <p:sp>
        <p:nvSpPr>
          <p:cNvPr id="18" name="Arrow: Circular 17">
            <a:extLst>
              <a:ext uri="{FF2B5EF4-FFF2-40B4-BE49-F238E27FC236}">
                <a16:creationId xmlns:a16="http://schemas.microsoft.com/office/drawing/2014/main" id="{C2B92ECA-6085-453C-A0F3-ECB6DC2419C6}"/>
              </a:ext>
            </a:extLst>
          </p:cNvPr>
          <p:cNvSpPr/>
          <p:nvPr/>
        </p:nvSpPr>
        <p:spPr>
          <a:xfrm>
            <a:off x="2392557" y="1216359"/>
            <a:ext cx="4415701" cy="4415701"/>
          </a:xfrm>
          <a:prstGeom prst="circularArrow">
            <a:avLst>
              <a:gd name="adj1" fmla="val 3991"/>
              <a:gd name="adj2" fmla="val 250377"/>
              <a:gd name="adj3" fmla="val 16860476"/>
              <a:gd name="adj4" fmla="val 15278255"/>
              <a:gd name="adj5" fmla="val 465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58352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B6FC9A5-740C-49EB-8942-10B1D1799940}"/>
              </a:ext>
            </a:extLst>
          </p:cNvPr>
          <p:cNvSpPr>
            <a:spLocks noGrp="1"/>
          </p:cNvSpPr>
          <p:nvPr>
            <p:ph type="body" idx="1"/>
          </p:nvPr>
        </p:nvSpPr>
        <p:spPr>
          <a:xfrm>
            <a:off x="593408" y="653415"/>
            <a:ext cx="7886700" cy="4427163"/>
          </a:xfrm>
        </p:spPr>
        <p:txBody>
          <a:bodyPr/>
          <a:lstStyle/>
          <a:p>
            <a:pPr marL="571500" indent="-571500">
              <a:buAutoNum type="romanUcPeriod"/>
            </a:pPr>
            <a:r>
              <a:rPr lang="en-US" sz="3200">
                <a:highlight>
                  <a:srgbClr val="FFFFFF"/>
                </a:highlight>
              </a:rPr>
              <a:t>SPPI-14 in TSDS for 2019-2020</a:t>
            </a:r>
          </a:p>
          <a:p>
            <a:pPr marL="571500" indent="-571500">
              <a:buAutoNum type="romanUcPeriod"/>
            </a:pPr>
            <a:endParaRPr lang="en-US" sz="3200">
              <a:highlight>
                <a:srgbClr val="FFFFFF"/>
              </a:highlight>
            </a:endParaRPr>
          </a:p>
          <a:p>
            <a:pPr marL="571500" indent="-571500">
              <a:buAutoNum type="romanUcPeriod"/>
            </a:pPr>
            <a:r>
              <a:rPr lang="en-US" sz="3200"/>
              <a:t>TSDS Demo for SPPI-14</a:t>
            </a:r>
          </a:p>
          <a:p>
            <a:endParaRPr lang="en-US" sz="3200">
              <a:highlight>
                <a:srgbClr val="FFFFFF"/>
              </a:highlight>
            </a:endParaRPr>
          </a:p>
          <a:p>
            <a:pPr marL="571500" indent="-571500">
              <a:buFont typeface="+mj-lt"/>
              <a:buAutoNum type="romanUcPeriod" startAt="3"/>
            </a:pPr>
            <a:r>
              <a:rPr lang="en-US" sz="3200"/>
              <a:t>Helpful Resources</a:t>
            </a:r>
          </a:p>
          <a:p>
            <a:endParaRPr lang="en-US" sz="3200"/>
          </a:p>
          <a:p>
            <a:endParaRPr lang="en-US"/>
          </a:p>
        </p:txBody>
      </p:sp>
      <p:sp>
        <p:nvSpPr>
          <p:cNvPr id="6" name="Slide Number Placeholder 5"/>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952151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B369975-765D-45DD-B54D-D23D9E08A4D8}"/>
              </a:ext>
            </a:extLst>
          </p:cNvPr>
          <p:cNvSpPr txBox="1"/>
          <p:nvPr/>
        </p:nvSpPr>
        <p:spPr>
          <a:xfrm>
            <a:off x="457200" y="76200"/>
            <a:ext cx="76962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CCF0F5"/>
                </a:solidFill>
                <a:effectLst/>
                <a:uLnTx/>
                <a:uFillTx/>
                <a:latin typeface="Tw Cen MT"/>
                <a:ea typeface="+mn-ea"/>
                <a:cs typeface="+mn-cs"/>
              </a:rPr>
              <a:t>COMPLETE THE SUBMISSION</a:t>
            </a:r>
          </a:p>
        </p:txBody>
      </p:sp>
      <p:sp>
        <p:nvSpPr>
          <p:cNvPr id="6" name="Slide Number Placeholder 5">
            <a:extLst>
              <a:ext uri="{FF2B5EF4-FFF2-40B4-BE49-F238E27FC236}">
                <a16:creationId xmlns:a16="http://schemas.microsoft.com/office/drawing/2014/main" id="{A9D7B340-6C40-4E1F-9E6E-70558B910B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pic>
        <p:nvPicPr>
          <p:cNvPr id="11" name="Picture 10">
            <a:extLst>
              <a:ext uri="{FF2B5EF4-FFF2-40B4-BE49-F238E27FC236}">
                <a16:creationId xmlns:a16="http://schemas.microsoft.com/office/drawing/2014/main" id="{96AF5AC8-0F33-4FF8-924E-8989B0D67A1A}"/>
              </a:ext>
            </a:extLst>
          </p:cNvPr>
          <p:cNvPicPr>
            <a:picLocks noChangeAspect="1"/>
          </p:cNvPicPr>
          <p:nvPr/>
        </p:nvPicPr>
        <p:blipFill>
          <a:blip r:embed="rId3"/>
          <a:stretch>
            <a:fillRect/>
          </a:stretch>
        </p:blipFill>
        <p:spPr>
          <a:xfrm>
            <a:off x="1204912" y="5914170"/>
            <a:ext cx="6200775" cy="412756"/>
          </a:xfrm>
          <a:prstGeom prst="rect">
            <a:avLst/>
          </a:prstGeom>
        </p:spPr>
      </p:pic>
      <p:sp>
        <p:nvSpPr>
          <p:cNvPr id="27" name="Rectangle 26">
            <a:extLst>
              <a:ext uri="{FF2B5EF4-FFF2-40B4-BE49-F238E27FC236}">
                <a16:creationId xmlns:a16="http://schemas.microsoft.com/office/drawing/2014/main" id="{0ED39375-8853-4B2E-AEF8-0EA751DDD570}"/>
              </a:ext>
            </a:extLst>
          </p:cNvPr>
          <p:cNvSpPr/>
          <p:nvPr/>
        </p:nvSpPr>
        <p:spPr>
          <a:xfrm>
            <a:off x="588677" y="696885"/>
            <a:ext cx="7599074" cy="2769989"/>
          </a:xfrm>
          <a:prstGeom prst="rect">
            <a:avLst/>
          </a:prstGeom>
          <a:ln>
            <a:noFill/>
          </a:ln>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If you reset your submission, </a:t>
            </a:r>
          </a:p>
          <a:p>
            <a:pPr marL="800100" marR="0" lvl="1"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Ø"/>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Make corrections in your SIS,</a:t>
            </a:r>
          </a:p>
          <a:p>
            <a:pPr marL="800100" marR="0" lvl="1"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Ø"/>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Technical data loader will extract and reload corrected data into ODS, </a:t>
            </a:r>
          </a:p>
          <a:p>
            <a:pPr marL="800100" marR="0" lvl="1"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Ø"/>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Promote and validate the data again, </a:t>
            </a:r>
          </a:p>
          <a:p>
            <a:pPr marL="800100" marR="0" lvl="1"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Ø"/>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Verify that data is fatal free and review all reports,</a:t>
            </a:r>
          </a:p>
          <a:p>
            <a:pPr marL="800100" marR="0" lvl="1"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Ø"/>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Click the Complete button, </a:t>
            </a:r>
          </a:p>
          <a:p>
            <a:pPr marL="800100" marR="0" lvl="1"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Ø"/>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Read the acknowledgement, check the box, click Confirm.</a:t>
            </a:r>
          </a:p>
          <a:p>
            <a:pPr marL="342900" marR="0" lvl="0"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1" i="0" u="none" strike="noStrike" kern="1200" cap="none" spc="0" normalizeH="0" baseline="0" noProof="0" dirty="0">
                <a:ln>
                  <a:noFill/>
                </a:ln>
                <a:solidFill>
                  <a:srgbClr val="C5EEF3">
                    <a:lumMod val="50000"/>
                  </a:srgbClr>
                </a:solidFill>
                <a:effectLst/>
                <a:uLnTx/>
                <a:uFillTx/>
                <a:latin typeface="Tw Cen MT"/>
                <a:ea typeface="+mn-ea"/>
                <a:cs typeface="+mn-cs"/>
              </a:rPr>
              <a:t>The SPPI-14 submission is marked final and officially submitted to TEA.</a:t>
            </a:r>
          </a:p>
        </p:txBody>
      </p:sp>
      <p:sp>
        <p:nvSpPr>
          <p:cNvPr id="22" name="Rectangle 21">
            <a:extLst>
              <a:ext uri="{FF2B5EF4-FFF2-40B4-BE49-F238E27FC236}">
                <a16:creationId xmlns:a16="http://schemas.microsoft.com/office/drawing/2014/main" id="{8F0334E2-78AC-4A33-8663-5CA2377D1CE6}"/>
              </a:ext>
            </a:extLst>
          </p:cNvPr>
          <p:cNvSpPr/>
          <p:nvPr/>
        </p:nvSpPr>
        <p:spPr>
          <a:xfrm>
            <a:off x="2667000" y="3397025"/>
            <a:ext cx="4875170" cy="27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9" name="Rectangle 28">
            <a:extLst>
              <a:ext uri="{FF2B5EF4-FFF2-40B4-BE49-F238E27FC236}">
                <a16:creationId xmlns:a16="http://schemas.microsoft.com/office/drawing/2014/main" id="{AEE9C56B-E577-4B62-AB43-7E8D6D73DF48}"/>
              </a:ext>
            </a:extLst>
          </p:cNvPr>
          <p:cNvSpPr/>
          <p:nvPr/>
        </p:nvSpPr>
        <p:spPr>
          <a:xfrm>
            <a:off x="1012941" y="4114800"/>
            <a:ext cx="2484989" cy="15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7" name="Rectangle 16">
            <a:extLst>
              <a:ext uri="{FF2B5EF4-FFF2-40B4-BE49-F238E27FC236}">
                <a16:creationId xmlns:a16="http://schemas.microsoft.com/office/drawing/2014/main" id="{437E9D34-3F95-4384-9A40-87AC200193B2}"/>
              </a:ext>
            </a:extLst>
          </p:cNvPr>
          <p:cNvSpPr/>
          <p:nvPr/>
        </p:nvSpPr>
        <p:spPr>
          <a:xfrm>
            <a:off x="5791200" y="4075196"/>
            <a:ext cx="242888" cy="1193134"/>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20" name="Picture 19">
            <a:extLst>
              <a:ext uri="{FF2B5EF4-FFF2-40B4-BE49-F238E27FC236}">
                <a16:creationId xmlns:a16="http://schemas.microsoft.com/office/drawing/2014/main" id="{8C726935-DC1C-48B4-B286-6F636AB5C87A}"/>
              </a:ext>
            </a:extLst>
          </p:cNvPr>
          <p:cNvPicPr>
            <a:picLocks noChangeAspect="1"/>
          </p:cNvPicPr>
          <p:nvPr/>
        </p:nvPicPr>
        <p:blipFill>
          <a:blip r:embed="rId4"/>
          <a:stretch>
            <a:fillRect/>
          </a:stretch>
        </p:blipFill>
        <p:spPr>
          <a:xfrm>
            <a:off x="997866" y="3345899"/>
            <a:ext cx="6665961" cy="1871306"/>
          </a:xfrm>
          <a:prstGeom prst="rect">
            <a:avLst/>
          </a:prstGeom>
        </p:spPr>
      </p:pic>
      <p:pic>
        <p:nvPicPr>
          <p:cNvPr id="15" name="Picture 14">
            <a:extLst>
              <a:ext uri="{FF2B5EF4-FFF2-40B4-BE49-F238E27FC236}">
                <a16:creationId xmlns:a16="http://schemas.microsoft.com/office/drawing/2014/main" id="{8350309B-CAEA-4F26-A6F1-160DBFD6440C}"/>
              </a:ext>
            </a:extLst>
          </p:cNvPr>
          <p:cNvPicPr>
            <a:picLocks noChangeAspect="1"/>
          </p:cNvPicPr>
          <p:nvPr/>
        </p:nvPicPr>
        <p:blipFill>
          <a:blip r:embed="rId5"/>
          <a:stretch>
            <a:fillRect/>
          </a:stretch>
        </p:blipFill>
        <p:spPr>
          <a:xfrm>
            <a:off x="5843559" y="4561067"/>
            <a:ext cx="1562128" cy="595533"/>
          </a:xfrm>
          <a:prstGeom prst="rect">
            <a:avLst/>
          </a:prstGeom>
        </p:spPr>
      </p:pic>
      <p:sp>
        <p:nvSpPr>
          <p:cNvPr id="26" name="Rectangle 25">
            <a:extLst>
              <a:ext uri="{FF2B5EF4-FFF2-40B4-BE49-F238E27FC236}">
                <a16:creationId xmlns:a16="http://schemas.microsoft.com/office/drawing/2014/main" id="{D86A2D55-09AF-4C4D-B5EB-894843028DAA}"/>
              </a:ext>
            </a:extLst>
          </p:cNvPr>
          <p:cNvSpPr/>
          <p:nvPr/>
        </p:nvSpPr>
        <p:spPr>
          <a:xfrm>
            <a:off x="916276" y="3391892"/>
            <a:ext cx="6885106" cy="3008907"/>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5" name="Rectangle 24">
            <a:extLst>
              <a:ext uri="{FF2B5EF4-FFF2-40B4-BE49-F238E27FC236}">
                <a16:creationId xmlns:a16="http://schemas.microsoft.com/office/drawing/2014/main" id="{F146FF61-C9BB-4372-919B-232A7152C489}"/>
              </a:ext>
            </a:extLst>
          </p:cNvPr>
          <p:cNvSpPr/>
          <p:nvPr/>
        </p:nvSpPr>
        <p:spPr>
          <a:xfrm>
            <a:off x="5879306" y="3608035"/>
            <a:ext cx="790575" cy="296735"/>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4" name="Picture 3">
            <a:extLst>
              <a:ext uri="{FF2B5EF4-FFF2-40B4-BE49-F238E27FC236}">
                <a16:creationId xmlns:a16="http://schemas.microsoft.com/office/drawing/2014/main" id="{7C0DC602-055D-44BC-917B-D8374FA39786}"/>
              </a:ext>
            </a:extLst>
          </p:cNvPr>
          <p:cNvPicPr>
            <a:picLocks noChangeAspect="1"/>
          </p:cNvPicPr>
          <p:nvPr/>
        </p:nvPicPr>
        <p:blipFill>
          <a:blip r:embed="rId6"/>
          <a:stretch>
            <a:fillRect/>
          </a:stretch>
        </p:blipFill>
        <p:spPr>
          <a:xfrm>
            <a:off x="5912644" y="3617095"/>
            <a:ext cx="723900" cy="257164"/>
          </a:xfrm>
          <a:prstGeom prst="rect">
            <a:avLst/>
          </a:prstGeom>
        </p:spPr>
      </p:pic>
      <p:sp>
        <p:nvSpPr>
          <p:cNvPr id="31" name="Rectangle 30">
            <a:extLst>
              <a:ext uri="{FF2B5EF4-FFF2-40B4-BE49-F238E27FC236}">
                <a16:creationId xmlns:a16="http://schemas.microsoft.com/office/drawing/2014/main" id="{148DF96C-D3EB-4F18-9F3B-861CBF49F767}"/>
              </a:ext>
            </a:extLst>
          </p:cNvPr>
          <p:cNvSpPr/>
          <p:nvPr/>
        </p:nvSpPr>
        <p:spPr>
          <a:xfrm>
            <a:off x="1103958" y="5006567"/>
            <a:ext cx="6301729" cy="218986"/>
          </a:xfrm>
          <a:prstGeom prst="rect">
            <a:avLst/>
          </a:prstGeom>
          <a:solidFill>
            <a:srgbClr val="CE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4" name="Rectangle 23">
            <a:extLst>
              <a:ext uri="{FF2B5EF4-FFF2-40B4-BE49-F238E27FC236}">
                <a16:creationId xmlns:a16="http://schemas.microsoft.com/office/drawing/2014/main" id="{50835B27-A601-41AA-8E79-0EA0DF475D10}"/>
              </a:ext>
            </a:extLst>
          </p:cNvPr>
          <p:cNvSpPr/>
          <p:nvPr/>
        </p:nvSpPr>
        <p:spPr>
          <a:xfrm>
            <a:off x="5791200" y="4527676"/>
            <a:ext cx="381000" cy="478891"/>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21" name="Picture 20">
            <a:extLst>
              <a:ext uri="{FF2B5EF4-FFF2-40B4-BE49-F238E27FC236}">
                <a16:creationId xmlns:a16="http://schemas.microsoft.com/office/drawing/2014/main" id="{F1F05541-D811-4829-A938-93A6394A460E}"/>
              </a:ext>
            </a:extLst>
          </p:cNvPr>
          <p:cNvPicPr>
            <a:picLocks noChangeAspect="1"/>
          </p:cNvPicPr>
          <p:nvPr/>
        </p:nvPicPr>
        <p:blipFill>
          <a:blip r:embed="rId7"/>
          <a:stretch>
            <a:fillRect/>
          </a:stretch>
        </p:blipFill>
        <p:spPr>
          <a:xfrm>
            <a:off x="1066800" y="5043922"/>
            <a:ext cx="6589983" cy="1355212"/>
          </a:xfrm>
          <a:prstGeom prst="rect">
            <a:avLst/>
          </a:prstGeom>
        </p:spPr>
      </p:pic>
      <p:sp>
        <p:nvSpPr>
          <p:cNvPr id="16" name="Arrow: Right 15"/>
          <p:cNvSpPr/>
          <p:nvPr/>
        </p:nvSpPr>
        <p:spPr>
          <a:xfrm rot="19223529">
            <a:off x="935690" y="5546912"/>
            <a:ext cx="297145" cy="251662"/>
          </a:xfrm>
          <a:prstGeom prst="rightArrow">
            <a:avLst>
              <a:gd name="adj1" fmla="val 581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3" name="Rectangle 22">
            <a:extLst>
              <a:ext uri="{FF2B5EF4-FFF2-40B4-BE49-F238E27FC236}">
                <a16:creationId xmlns:a16="http://schemas.microsoft.com/office/drawing/2014/main" id="{229AD59C-0325-40D4-8911-2B3CEE69CE00}"/>
              </a:ext>
            </a:extLst>
          </p:cNvPr>
          <p:cNvSpPr/>
          <p:nvPr/>
        </p:nvSpPr>
        <p:spPr>
          <a:xfrm>
            <a:off x="3597639" y="5764137"/>
            <a:ext cx="790575" cy="296735"/>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97555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7">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500"/>
                                  </p:stCondLst>
                                  <p:childTnLst>
                                    <p:set>
                                      <p:cBhvr>
                                        <p:cTn id="9" dur="1" fill="hold">
                                          <p:stCondLst>
                                            <p:cond delay="0"/>
                                          </p:stCondLst>
                                        </p:cTn>
                                        <p:tgtEl>
                                          <p:spTgt spid="27">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500"/>
                                  </p:stCondLst>
                                  <p:childTnLst>
                                    <p:set>
                                      <p:cBhvr>
                                        <p:cTn id="12" dur="1" fill="hold">
                                          <p:stCondLst>
                                            <p:cond delay="0"/>
                                          </p:stCondLst>
                                        </p:cTn>
                                        <p:tgtEl>
                                          <p:spTgt spid="27">
                                            <p:txEl>
                                              <p:pRg st="3" end="3"/>
                                            </p:txEl>
                                          </p:spTgt>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nodeType="afterEffect">
                                  <p:stCondLst>
                                    <p:cond delay="2500"/>
                                  </p:stCondLst>
                                  <p:childTnLst>
                                    <p:set>
                                      <p:cBhvr>
                                        <p:cTn id="15" dur="1" fill="hold">
                                          <p:stCondLst>
                                            <p:cond delay="0"/>
                                          </p:stCondLst>
                                        </p:cTn>
                                        <p:tgtEl>
                                          <p:spTgt spid="27">
                                            <p:txEl>
                                              <p:pRg st="4" end="4"/>
                                            </p:txEl>
                                          </p:spTgt>
                                        </p:tgtEl>
                                        <p:attrNameLst>
                                          <p:attrName>style.visibility</p:attrName>
                                        </p:attrNameLst>
                                      </p:cBhvr>
                                      <p:to>
                                        <p:strVal val="visible"/>
                                      </p:to>
                                    </p:set>
                                  </p:childTnLst>
                                </p:cTn>
                              </p:par>
                            </p:childTnLst>
                          </p:cTn>
                        </p:par>
                        <p:par>
                          <p:cTn id="16" fill="hold">
                            <p:stCondLst>
                              <p:cond delay="7000"/>
                            </p:stCondLst>
                            <p:childTnLst>
                              <p:par>
                                <p:cTn id="17" presetID="1" presetClass="entr" presetSubtype="0" fill="hold" nodeType="afterEffect">
                                  <p:stCondLst>
                                    <p:cond delay="2500"/>
                                  </p:stCondLst>
                                  <p:childTnLst>
                                    <p:set>
                                      <p:cBhvr>
                                        <p:cTn id="18" dur="1" fill="hold">
                                          <p:stCondLst>
                                            <p:cond delay="0"/>
                                          </p:stCondLst>
                                        </p:cTn>
                                        <p:tgtEl>
                                          <p:spTgt spid="27">
                                            <p:txEl>
                                              <p:pRg st="5" end="5"/>
                                            </p:txEl>
                                          </p:spTgt>
                                        </p:tgtEl>
                                        <p:attrNameLst>
                                          <p:attrName>style.visibility</p:attrName>
                                        </p:attrNameLst>
                                      </p:cBhvr>
                                      <p:to>
                                        <p:strVal val="visible"/>
                                      </p:to>
                                    </p:set>
                                  </p:childTnLst>
                                </p:cTn>
                              </p:par>
                            </p:childTnLst>
                          </p:cTn>
                        </p:par>
                        <p:par>
                          <p:cTn id="19" fill="hold">
                            <p:stCondLst>
                              <p:cond delay="9500"/>
                            </p:stCondLst>
                            <p:childTnLst>
                              <p:par>
                                <p:cTn id="20" presetID="1" presetClass="entr" presetSubtype="0" fill="hold" nodeType="afterEffect">
                                  <p:stCondLst>
                                    <p:cond delay="2500"/>
                                  </p:stCondLst>
                                  <p:childTnLst>
                                    <p:set>
                                      <p:cBhvr>
                                        <p:cTn id="21" dur="1" fill="hold">
                                          <p:stCondLst>
                                            <p:cond delay="0"/>
                                          </p:stCondLst>
                                        </p:cTn>
                                        <p:tgtEl>
                                          <p:spTgt spid="27">
                                            <p:txEl>
                                              <p:pRg st="6" end="6"/>
                                            </p:txEl>
                                          </p:spTgt>
                                        </p:tgtEl>
                                        <p:attrNameLst>
                                          <p:attrName>style.visibility</p:attrName>
                                        </p:attrNameLst>
                                      </p:cBhvr>
                                      <p:to>
                                        <p:strVal val="visible"/>
                                      </p:to>
                                    </p:set>
                                  </p:childTnLst>
                                </p:cTn>
                              </p:par>
                            </p:childTnLst>
                          </p:cTn>
                        </p:par>
                        <p:par>
                          <p:cTn id="22" fill="hold">
                            <p:stCondLst>
                              <p:cond delay="12000"/>
                            </p:stCondLst>
                            <p:childTnLst>
                              <p:par>
                                <p:cTn id="23" presetID="42" presetClass="entr" presetSubtype="0" fill="hold" nodeType="afterEffect">
                                  <p:stCondLst>
                                    <p:cond delay="500"/>
                                  </p:stCondLst>
                                  <p:childTnLst>
                                    <p:set>
                                      <p:cBhvr>
                                        <p:cTn id="24" dur="1" fill="hold">
                                          <p:stCondLst>
                                            <p:cond delay="0"/>
                                          </p:stCondLst>
                                        </p:cTn>
                                        <p:tgtEl>
                                          <p:spTgt spid="27">
                                            <p:txEl>
                                              <p:pRg st="7" end="7"/>
                                            </p:txEl>
                                          </p:spTgt>
                                        </p:tgtEl>
                                        <p:attrNameLst>
                                          <p:attrName>style.visibility</p:attrName>
                                        </p:attrNameLst>
                                      </p:cBhvr>
                                      <p:to>
                                        <p:strVal val="visible"/>
                                      </p:to>
                                    </p:set>
                                    <p:animEffect transition="in" filter="fade">
                                      <p:cBhvr>
                                        <p:cTn id="25" dur="1000"/>
                                        <p:tgtEl>
                                          <p:spTgt spid="27">
                                            <p:txEl>
                                              <p:pRg st="7" end="7"/>
                                            </p:txEl>
                                          </p:spTgt>
                                        </p:tgtEl>
                                      </p:cBhvr>
                                    </p:animEffect>
                                    <p:anim calcmode="lin" valueType="num">
                                      <p:cBhvr>
                                        <p:cTn id="26" dur="1000" fill="hold"/>
                                        <p:tgtEl>
                                          <p:spTgt spid="27">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2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B6FC9A5-740C-49EB-8942-10B1D1799940}"/>
              </a:ext>
            </a:extLst>
          </p:cNvPr>
          <p:cNvSpPr>
            <a:spLocks noGrp="1"/>
          </p:cNvSpPr>
          <p:nvPr>
            <p:ph type="body" idx="1"/>
          </p:nvPr>
        </p:nvSpPr>
        <p:spPr>
          <a:xfrm>
            <a:off x="593408" y="653415"/>
            <a:ext cx="7886700" cy="4427163"/>
          </a:xfrm>
        </p:spPr>
        <p:txBody>
          <a:bodyPr/>
          <a:lstStyle/>
          <a:p>
            <a:pPr marL="571500" indent="-571500">
              <a:buAutoNum type="romanUcPeriod"/>
            </a:pPr>
            <a:r>
              <a:rPr lang="en-US" sz="3200"/>
              <a:t>SPPI-14 in TSDS for 2019-2020</a:t>
            </a:r>
          </a:p>
          <a:p>
            <a:endParaRPr lang="en-US" sz="3200">
              <a:highlight>
                <a:srgbClr val="FFFFFF"/>
              </a:highlight>
            </a:endParaRPr>
          </a:p>
          <a:p>
            <a:pPr marL="571500" indent="-571500">
              <a:buFont typeface="+mj-lt"/>
              <a:buAutoNum type="romanUcPeriod" startAt="2"/>
            </a:pPr>
            <a:r>
              <a:rPr lang="en-US" sz="3200"/>
              <a:t>TSDS Demo for SPPI-14</a:t>
            </a:r>
          </a:p>
          <a:p>
            <a:endParaRPr lang="en-US" sz="3200">
              <a:highlight>
                <a:srgbClr val="FFFFFF"/>
              </a:highlight>
            </a:endParaRPr>
          </a:p>
          <a:p>
            <a:pPr marL="571500" indent="-571500">
              <a:buFont typeface="+mj-lt"/>
              <a:buAutoNum type="romanUcPeriod" startAt="3"/>
            </a:pPr>
            <a:r>
              <a:rPr lang="en-US" sz="3200">
                <a:highlight>
                  <a:srgbClr val="FFFFFF"/>
                </a:highlight>
              </a:rPr>
              <a:t>Helpful Resources</a:t>
            </a:r>
          </a:p>
          <a:p>
            <a:endParaRPr lang="en-US" sz="3200"/>
          </a:p>
          <a:p>
            <a:endParaRPr lang="en-US"/>
          </a:p>
        </p:txBody>
      </p:sp>
      <p:sp>
        <p:nvSpPr>
          <p:cNvPr id="6" name="Slide Number Placeholder 5"/>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927947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2" name="Title 1"/>
          <p:cNvSpPr>
            <a:spLocks noGrp="1"/>
          </p:cNvSpPr>
          <p:nvPr>
            <p:ph type="title"/>
          </p:nvPr>
        </p:nvSpPr>
        <p:spPr>
          <a:xfrm>
            <a:off x="152400" y="9357"/>
            <a:ext cx="7795010" cy="793820"/>
          </a:xfrm>
        </p:spPr>
        <p:txBody>
          <a:bodyPr>
            <a:noAutofit/>
          </a:bodyPr>
          <a:lstStyle/>
          <a:p>
            <a:r>
              <a:rPr lang="en-US" sz="3200" dirty="0"/>
              <a:t>Level 2 TSDS Incident Management System (TIMS) Role</a:t>
            </a:r>
          </a:p>
        </p:txBody>
      </p:sp>
      <p:pic>
        <p:nvPicPr>
          <p:cNvPr id="7" name="Content Placeholder 6"/>
          <p:cNvPicPr>
            <a:picLocks noGrp="1" noChangeAspect="1"/>
          </p:cNvPicPr>
          <p:nvPr>
            <p:ph sz="quarter" idx="4294967295"/>
          </p:nvPr>
        </p:nvPicPr>
        <p:blipFill>
          <a:blip r:embed="rId4"/>
          <a:stretch>
            <a:fillRect/>
          </a:stretch>
        </p:blipFill>
        <p:spPr>
          <a:xfrm>
            <a:off x="228600" y="1009400"/>
            <a:ext cx="4267200" cy="5105400"/>
          </a:xfrm>
          <a:prstGeom prst="rect">
            <a:avLst/>
          </a:prstGeom>
        </p:spPr>
      </p:pic>
      <p:sp>
        <p:nvSpPr>
          <p:cNvPr id="9" name="Oval 8"/>
          <p:cNvSpPr/>
          <p:nvPr/>
        </p:nvSpPr>
        <p:spPr>
          <a:xfrm>
            <a:off x="383316" y="3539395"/>
            <a:ext cx="1371600" cy="3299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8" name="TextBox 7">
            <a:extLst>
              <a:ext uri="{FF2B5EF4-FFF2-40B4-BE49-F238E27FC236}">
                <a16:creationId xmlns:a16="http://schemas.microsoft.com/office/drawing/2014/main" id="{1BE039D5-B879-4B44-9E16-D95D1B0FB6BE}"/>
              </a:ext>
            </a:extLst>
          </p:cNvPr>
          <p:cNvSpPr txBox="1"/>
          <p:nvPr/>
        </p:nvSpPr>
        <p:spPr>
          <a:xfrm>
            <a:off x="4750195" y="1360835"/>
            <a:ext cx="4086691"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CCF0F5">
                  <a:lumMod val="50000"/>
                </a:srgbClr>
              </a:buClr>
              <a:buSzTx/>
              <a:buFont typeface="Wingdings" panose="05000000000000000000" pitchFamily="2" charset="2"/>
              <a:buChar char="q"/>
              <a:tabLst/>
              <a:defRPr/>
            </a:pPr>
            <a:r>
              <a:rPr kumimoji="0" lang="en-US" sz="1600" b="0" i="0" u="none" strike="noStrike" kern="1200" cap="none" spc="0" normalizeH="0" baseline="0" noProof="0" dirty="0">
                <a:ln>
                  <a:noFill/>
                </a:ln>
                <a:solidFill>
                  <a:srgbClr val="171616"/>
                </a:solidFill>
                <a:effectLst/>
                <a:uLnTx/>
                <a:uFillTx/>
                <a:latin typeface="Tw Cen MT"/>
                <a:ea typeface="+mn-ea"/>
                <a:cs typeface="+mn-cs"/>
              </a:rPr>
              <a:t>ESC Special Education staff should request the TIMS Level 2 Support role in order to review, resolve, or escalate TIMS tickets submitted by the LEA Special Education staff.  </a:t>
            </a:r>
          </a:p>
        </p:txBody>
      </p:sp>
      <p:sp>
        <p:nvSpPr>
          <p:cNvPr id="10" name="TextBox 9">
            <a:extLst>
              <a:ext uri="{FF2B5EF4-FFF2-40B4-BE49-F238E27FC236}">
                <a16:creationId xmlns:a16="http://schemas.microsoft.com/office/drawing/2014/main" id="{5B5895C9-D66F-4E6D-9934-635AABEA67FD}"/>
              </a:ext>
            </a:extLst>
          </p:cNvPr>
          <p:cNvSpPr txBox="1"/>
          <p:nvPr/>
        </p:nvSpPr>
        <p:spPr>
          <a:xfrm>
            <a:off x="4909524" y="2906610"/>
            <a:ext cx="3768035" cy="3046988"/>
          </a:xfrm>
          <a:prstGeom prst="rect">
            <a:avLst/>
          </a:prstGeom>
          <a:noFill/>
        </p:spPr>
        <p:txBody>
          <a:bodyPr wrap="square" rtlCol="0">
            <a:spAutoFit/>
          </a:bodyPr>
          <a:lstStyle/>
          <a:p>
            <a:pPr marL="285750" indent="-285750">
              <a:buClr>
                <a:schemeClr val="bg2">
                  <a:lumMod val="50000"/>
                </a:schemeClr>
              </a:buClr>
              <a:buFont typeface="Wingdings" panose="05000000000000000000" pitchFamily="2" charset="2"/>
              <a:buChar char="q"/>
            </a:pPr>
            <a:r>
              <a:rPr lang="en-US" sz="1600" dirty="0"/>
              <a:t>TEA envisions that the Special Education staff at the ESC will review and resolve tickets pertaining to RFT and/or SPPI-14 since they understand the terminology and guidelines for these TSDS submissions.</a:t>
            </a:r>
          </a:p>
          <a:p>
            <a:pPr>
              <a:buClr>
                <a:schemeClr val="bg2">
                  <a:lumMod val="50000"/>
                </a:schemeClr>
              </a:buClr>
            </a:pPr>
            <a:endParaRPr lang="en-US" sz="1600" dirty="0"/>
          </a:p>
          <a:p>
            <a:pPr marL="285750" indent="-285750">
              <a:buClr>
                <a:schemeClr val="bg2">
                  <a:lumMod val="50000"/>
                </a:schemeClr>
              </a:buClr>
              <a:buFont typeface="Wingdings" panose="05000000000000000000" pitchFamily="2" charset="2"/>
              <a:buChar char="q"/>
            </a:pPr>
            <a:r>
              <a:rPr lang="en-US" sz="1600" dirty="0"/>
              <a:t>The first step to becoming an ESC TIMS Champion is to be nominated by your Executive Director </a:t>
            </a:r>
            <a:r>
              <a:rPr lang="en-US" sz="1600"/>
              <a:t>and then attend </a:t>
            </a:r>
            <a:r>
              <a:rPr lang="en-US" sz="1600" dirty="0"/>
              <a:t>the TIMS certification training on October 15, 2019, at 9 am here at TEA. </a:t>
            </a:r>
          </a:p>
        </p:txBody>
      </p:sp>
      <p:sp>
        <p:nvSpPr>
          <p:cNvPr id="16" name="Rectangle 15">
            <a:extLst>
              <a:ext uri="{FF2B5EF4-FFF2-40B4-BE49-F238E27FC236}">
                <a16:creationId xmlns:a16="http://schemas.microsoft.com/office/drawing/2014/main" id="{9F385511-69DA-4BF8-8662-5EC702D9B97D}"/>
              </a:ext>
            </a:extLst>
          </p:cNvPr>
          <p:cNvSpPr/>
          <p:nvPr/>
        </p:nvSpPr>
        <p:spPr>
          <a:xfrm>
            <a:off x="152401" y="909573"/>
            <a:ext cx="4419600" cy="5265596"/>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custDataLst>
      <p:tags r:id="rId1"/>
    </p:custDataLst>
    <p:extLst>
      <p:ext uri="{BB962C8B-B14F-4D97-AF65-F5344CB8AC3E}">
        <p14:creationId xmlns:p14="http://schemas.microsoft.com/office/powerpoint/2010/main" val="40650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7318757" cy="793820"/>
          </a:xfrm>
          <a:prstGeom prst="rect">
            <a:avLst/>
          </a:prstGeom>
        </p:spPr>
        <p:txBody>
          <a:bodyPr>
            <a:noAutofit/>
          </a:bodyPr>
          <a:lstStyle/>
          <a:p>
            <a:r>
              <a:rPr lang="en-US" sz="3400">
                <a:latin typeface="+mn-lt"/>
              </a:rPr>
              <a:t>SPPI-14 Technical Resources</a:t>
            </a:r>
          </a:p>
        </p:txBody>
      </p:sp>
      <p:sp>
        <p:nvSpPr>
          <p:cNvPr id="5" name="Slide Number Placeholder 4"/>
          <p:cNvSpPr>
            <a:spLocks noGrp="1"/>
          </p:cNvSpPr>
          <p:nvPr>
            <p:ph type="sldNum" sz="quarter" idx="12"/>
          </p:nvPr>
        </p:nvSpPr>
        <p:spPr/>
        <p:txBody>
          <a:bodyPr>
            <a:noAutofit/>
          </a:bodyPr>
          <a:lstStyle>
            <a:lvl1pPr>
              <a:defRPr sz="1300">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171616">
                  <a:tint val="75000"/>
                </a:srgbClr>
              </a:solidFill>
              <a:effectLst/>
              <a:uLnTx/>
              <a:uFillTx/>
              <a:latin typeface="Arial" pitchFamily="34" charset="0"/>
              <a:ea typeface="+mn-ea"/>
              <a:cs typeface="Arial" pitchFamily="34" charset="0"/>
            </a:endParaRPr>
          </a:p>
        </p:txBody>
      </p:sp>
      <p:sp>
        <p:nvSpPr>
          <p:cNvPr id="6" name="Rectangle 5"/>
          <p:cNvSpPr/>
          <p:nvPr/>
        </p:nvSpPr>
        <p:spPr>
          <a:xfrm>
            <a:off x="517162" y="1084066"/>
            <a:ext cx="7961168" cy="5264518"/>
          </a:xfrm>
          <a:prstGeom prst="rect">
            <a:avLst/>
          </a:prstGeom>
        </p:spPr>
        <p:txBody>
          <a:bodyPr wrap="square" anchor="t">
            <a:spAutoFit/>
          </a:bodyPr>
          <a:lstStyle/>
          <a:p>
            <a:pPr>
              <a:buClr>
                <a:srgbClr val="C5EEF3">
                  <a:lumMod val="50000"/>
                </a:srgbClr>
              </a:buClr>
              <a:buSzPct val="100000"/>
              <a:defRPr/>
            </a:pPr>
            <a:r>
              <a:rPr lang="en-US" sz="2800">
                <a:solidFill>
                  <a:schemeClr val="bg2">
                    <a:lumMod val="50000"/>
                  </a:schemeClr>
                </a:solidFill>
                <a:latin typeface="Tw Cen MT"/>
                <a:cs typeface="Arial"/>
              </a:rPr>
              <a:t>TEA Website and Communication Resources</a:t>
            </a:r>
            <a:endParaRPr lang="en-US">
              <a:solidFill>
                <a:schemeClr val="bg2">
                  <a:lumMod val="50000"/>
                </a:schemeClr>
              </a:solidFill>
              <a:latin typeface="Tw Cen MT"/>
              <a:cs typeface="Arial"/>
            </a:endParaRPr>
          </a:p>
          <a:p>
            <a:pPr marL="800100" marR="0" lvl="2" indent="-342900" algn="l" defTabSz="914400">
              <a:lnSpc>
                <a:spcPct val="106000"/>
              </a:lnSpc>
              <a:spcBef>
                <a:spcPts val="600"/>
              </a:spcBef>
              <a:spcAft>
                <a:spcPts val="300"/>
              </a:spcAft>
              <a:buClr>
                <a:srgbClr val="C5EEF3">
                  <a:lumMod val="50000"/>
                </a:srgbClr>
              </a:buClr>
              <a:buSzPct val="100000"/>
              <a:buFont typeface="Arial" panose="020B0604020202020204" pitchFamily="34" charset="0"/>
              <a:buChar char="•"/>
              <a:tabLst/>
              <a:defRPr/>
            </a:pPr>
            <a:r>
              <a:rPr kumimoji="0" lang="en-US" sz="2400" b="0" i="0" u="none" strike="noStrike" kern="1200" cap="none" spc="0" normalizeH="0" baseline="0" noProof="0">
                <a:ln>
                  <a:noFill/>
                </a:ln>
                <a:solidFill>
                  <a:srgbClr val="171616"/>
                </a:solidFill>
                <a:effectLst/>
                <a:uLnTx/>
                <a:uFillTx/>
                <a:latin typeface="Tw Cen MT"/>
                <a:ea typeface="+mn-ea"/>
                <a:cs typeface="Arial"/>
                <a:hlinkClick r:id="rId4"/>
              </a:rPr>
              <a:t>TAA Letter – May 2, 2019</a:t>
            </a:r>
            <a:endParaRPr lang="en-US" sz="2400" b="0" i="0" u="none" strike="noStrike" kern="1200" cap="none" spc="0" normalizeH="0" baseline="0" noProof="0">
              <a:ln>
                <a:noFill/>
              </a:ln>
              <a:solidFill>
                <a:srgbClr val="171616"/>
              </a:solidFill>
              <a:effectLst/>
              <a:uLnTx/>
              <a:uFillTx/>
              <a:latin typeface="Tw Cen MT"/>
              <a:cs typeface="Arial"/>
            </a:endParaRPr>
          </a:p>
          <a:p>
            <a:pPr>
              <a:buClr>
                <a:srgbClr val="C5EEF3">
                  <a:lumMod val="50000"/>
                </a:srgbClr>
              </a:buClr>
              <a:buSzPct val="100000"/>
              <a:defRPr/>
            </a:pPr>
            <a:r>
              <a:rPr lang="en-US" sz="2800">
                <a:solidFill>
                  <a:schemeClr val="bg2">
                    <a:lumMod val="50000"/>
                  </a:schemeClr>
                </a:solidFill>
                <a:latin typeface="Tw Cen MT"/>
                <a:cs typeface="Arial"/>
              </a:rPr>
              <a:t>Texas Education Data Standards Resources</a:t>
            </a:r>
          </a:p>
          <a:p>
            <a:pPr marL="800100" lvl="2" indent="-342900">
              <a:lnSpc>
                <a:spcPct val="106000"/>
              </a:lnSpc>
              <a:spcBef>
                <a:spcPts val="600"/>
              </a:spcBef>
              <a:spcAft>
                <a:spcPts val="300"/>
              </a:spcAft>
              <a:buClr>
                <a:srgbClr val="C5EEF3">
                  <a:lumMod val="50000"/>
                </a:srgbClr>
              </a:buClr>
              <a:buSzPct val="100000"/>
              <a:buFont typeface="Arial" panose="020B0604020202020204" pitchFamily="34" charset="0"/>
              <a:buChar char="•"/>
              <a:defRPr/>
            </a:pPr>
            <a:r>
              <a:rPr lang="en-US" sz="2400">
                <a:solidFill>
                  <a:srgbClr val="171616"/>
                </a:solidFill>
                <a:hlinkClick r:id="rId5"/>
              </a:rPr>
              <a:t>Texas Education Data Standards</a:t>
            </a:r>
            <a:r>
              <a:rPr lang="en-US" sz="2400">
                <a:solidFill>
                  <a:srgbClr val="171616"/>
                </a:solidFill>
              </a:rPr>
              <a:t> </a:t>
            </a:r>
            <a:r>
              <a:rPr lang="en-US" sz="2400">
                <a:solidFill>
                  <a:schemeClr val="accent3">
                    <a:lumMod val="75000"/>
                  </a:schemeClr>
                </a:solidFill>
                <a:latin typeface="Tw Cen MT"/>
                <a:cs typeface="Arial"/>
              </a:rPr>
              <a:t>(TEDS)</a:t>
            </a:r>
          </a:p>
          <a:p>
            <a:pPr marL="800100" marR="0" lvl="2" indent="-342900" algn="l" defTabSz="914400" rtl="0" eaLnBrk="1" fontAlgn="auto" latinLnBrk="0" hangingPunct="1">
              <a:lnSpc>
                <a:spcPct val="106000"/>
              </a:lnSpc>
              <a:spcBef>
                <a:spcPts val="600"/>
              </a:spcBef>
              <a:spcAft>
                <a:spcPts val="0"/>
              </a:spcAft>
              <a:buClr>
                <a:srgbClr val="C5EEF3">
                  <a:lumMod val="50000"/>
                </a:srgbClr>
              </a:buClr>
              <a:buSzPct val="100000"/>
              <a:buFont typeface="Arial" panose="020B0604020202020204" pitchFamily="34" charset="0"/>
              <a:buChar char="•"/>
              <a:tabLst/>
              <a:defRPr/>
            </a:pPr>
            <a:r>
              <a:rPr lang="en-US" sz="2400">
                <a:solidFill>
                  <a:schemeClr val="accent3">
                    <a:lumMod val="75000"/>
                  </a:schemeClr>
                </a:solidFill>
                <a:latin typeface="Tw Cen MT"/>
                <a:cs typeface="Arial"/>
                <a:hlinkClick r:id="rId5">
                  <a:extLst>
                    <a:ext uri="{A12FA001-AC4F-418D-AE19-62706E023703}">
                      <ahyp:hlinkClr xmlns:ahyp="http://schemas.microsoft.com/office/drawing/2018/hyperlinkcolor" val="tx"/>
                    </a:ext>
                  </a:extLst>
                </a:hlinkClick>
              </a:rPr>
              <a:t>Delete Utility Reload Guide (DURG) for TSDS Deletes</a:t>
            </a:r>
            <a:endParaRPr lang="en-US" sz="2400">
              <a:solidFill>
                <a:schemeClr val="accent3">
                  <a:lumMod val="75000"/>
                </a:schemeClr>
              </a:solidFill>
              <a:latin typeface="Tw Cen MT"/>
              <a:cs typeface="Arial"/>
            </a:endParaRPr>
          </a:p>
          <a:p>
            <a:pPr>
              <a:buClr>
                <a:srgbClr val="C5EEF3">
                  <a:lumMod val="50000"/>
                </a:srgbClr>
              </a:buClr>
              <a:buSzPct val="100000"/>
              <a:defRPr/>
            </a:pPr>
            <a:r>
              <a:rPr lang="en-US" sz="2800">
                <a:solidFill>
                  <a:schemeClr val="bg2">
                    <a:lumMod val="50000"/>
                  </a:schemeClr>
                </a:solidFill>
                <a:latin typeface="Tw Cen MT"/>
                <a:cs typeface="Arial"/>
              </a:rPr>
              <a:t>Support Resources</a:t>
            </a:r>
            <a:endParaRPr lang="en-US">
              <a:solidFill>
                <a:schemeClr val="bg2">
                  <a:lumMod val="50000"/>
                </a:schemeClr>
              </a:solidFill>
            </a:endParaRPr>
          </a:p>
          <a:p>
            <a:pPr marL="800100" lvl="2" indent="-342900">
              <a:lnSpc>
                <a:spcPct val="106000"/>
              </a:lnSpc>
              <a:spcBef>
                <a:spcPts val="300"/>
              </a:spcBef>
              <a:spcAft>
                <a:spcPts val="300"/>
              </a:spcAft>
              <a:buClr>
                <a:srgbClr val="C5EEF3">
                  <a:lumMod val="50000"/>
                </a:srgbClr>
              </a:buClr>
              <a:buSzPct val="100000"/>
              <a:buFont typeface="Arial" panose="020B0604020202020204" pitchFamily="34" charset="0"/>
              <a:buChar char="•"/>
              <a:defRPr/>
            </a:pPr>
            <a:r>
              <a:rPr lang="en-US" sz="2400">
                <a:solidFill>
                  <a:schemeClr val="accent3">
                    <a:lumMod val="75000"/>
                  </a:schemeClr>
                </a:solidFill>
                <a:cs typeface="Arial"/>
              </a:rPr>
              <a:t>KB Articles </a:t>
            </a:r>
            <a:endParaRPr lang="en-US" sz="2400">
              <a:solidFill>
                <a:schemeClr val="accent3">
                  <a:lumMod val="75000"/>
                </a:schemeClr>
              </a:solidFill>
              <a:cs typeface="Arial" pitchFamily="34" charset="0"/>
            </a:endParaRPr>
          </a:p>
          <a:p>
            <a:pPr marL="1257300" lvl="3" indent="-342900">
              <a:lnSpc>
                <a:spcPct val="106000"/>
              </a:lnSpc>
              <a:spcBef>
                <a:spcPts val="300"/>
              </a:spcBef>
              <a:spcAft>
                <a:spcPts val="300"/>
              </a:spcAft>
              <a:buClr>
                <a:srgbClr val="C5EEF3">
                  <a:lumMod val="50000"/>
                </a:srgbClr>
              </a:buClr>
              <a:buSzPct val="100000"/>
              <a:buFont typeface="Arial" panose="020B0604020202020204" pitchFamily="34" charset="0"/>
              <a:buChar char="•"/>
              <a:defRPr/>
            </a:pPr>
            <a:r>
              <a:rPr lang="en-US" sz="2000">
                <a:solidFill>
                  <a:schemeClr val="accent3">
                    <a:lumMod val="75000"/>
                  </a:schemeClr>
                </a:solidFill>
                <a:cs typeface="Arial"/>
              </a:rPr>
              <a:t>TSDSKB-585 – General FAQs for SPPI-14</a:t>
            </a:r>
          </a:p>
          <a:p>
            <a:pPr marL="800100" lvl="2" indent="-342900">
              <a:lnSpc>
                <a:spcPct val="106000"/>
              </a:lnSpc>
              <a:spcBef>
                <a:spcPts val="600"/>
              </a:spcBef>
              <a:spcAft>
                <a:spcPts val="300"/>
              </a:spcAft>
              <a:buClr>
                <a:srgbClr val="C5EEF3">
                  <a:lumMod val="50000"/>
                </a:srgbClr>
              </a:buClr>
              <a:buSzPct val="100000"/>
              <a:buFont typeface="Arial" panose="020B0604020202020204" pitchFamily="34" charset="0"/>
              <a:buChar char="•"/>
              <a:defRPr/>
            </a:pPr>
            <a:r>
              <a:rPr lang="en-US" sz="2400">
                <a:solidFill>
                  <a:schemeClr val="accent3">
                    <a:lumMod val="75000"/>
                  </a:schemeClr>
                </a:solidFill>
                <a:latin typeface="Tw Cen MT"/>
                <a:cs typeface="Arial"/>
                <a:hlinkClick r:id="rId6"/>
              </a:rPr>
              <a:t>Email Special Education Division at TEA</a:t>
            </a:r>
            <a:endParaRPr lang="en-US" sz="2400" b="0" i="0" u="none" strike="noStrike" kern="1200" cap="none" spc="0" normalizeH="0" baseline="0" noProof="0">
              <a:ln>
                <a:noFill/>
              </a:ln>
              <a:solidFill>
                <a:schemeClr val="accent3">
                  <a:lumMod val="75000"/>
                </a:schemeClr>
              </a:solidFill>
              <a:effectLst/>
              <a:uLnTx/>
              <a:uFillTx/>
              <a:latin typeface="Tw Cen MT"/>
              <a:cs typeface="Arial" pitchFamily="34" charset="0"/>
            </a:endParaRPr>
          </a:p>
          <a:p>
            <a:pPr marL="800100" lvl="2" indent="-342900">
              <a:lnSpc>
                <a:spcPct val="106000"/>
              </a:lnSpc>
              <a:spcBef>
                <a:spcPts val="600"/>
              </a:spcBef>
              <a:spcAft>
                <a:spcPts val="300"/>
              </a:spcAft>
              <a:buClr>
                <a:srgbClr val="C5EEF3">
                  <a:lumMod val="50000"/>
                </a:srgbClr>
              </a:buClr>
              <a:buSzPct val="100000"/>
              <a:buFont typeface="Arial" panose="020B0604020202020204" pitchFamily="34" charset="0"/>
              <a:buChar char="•"/>
              <a:defRPr/>
            </a:pPr>
            <a:r>
              <a:rPr lang="en-US" sz="2400">
                <a:solidFill>
                  <a:schemeClr val="accent3">
                    <a:lumMod val="75000"/>
                  </a:schemeClr>
                </a:solidFill>
                <a:latin typeface="Tw Cen MT"/>
                <a:cs typeface="Arial"/>
                <a:hlinkClick r:id="rId7"/>
              </a:rPr>
              <a:t>Email TSDS Customer Support</a:t>
            </a:r>
            <a:endParaRPr lang="en-US" sz="2400">
              <a:solidFill>
                <a:schemeClr val="accent3">
                  <a:lumMod val="75000"/>
                </a:schemeClr>
              </a:solidFill>
              <a:latin typeface="Tw Cen MT"/>
              <a:cs typeface="Arial" pitchFamily="34" charset="0"/>
            </a:endParaRPr>
          </a:p>
          <a:p>
            <a:pPr marL="342900" lvl="1" indent="-342900">
              <a:lnSpc>
                <a:spcPct val="106000"/>
              </a:lnSpc>
              <a:spcBef>
                <a:spcPts val="600"/>
              </a:spcBef>
              <a:spcAft>
                <a:spcPts val="300"/>
              </a:spcAft>
              <a:buClr>
                <a:srgbClr val="C5EEF3">
                  <a:lumMod val="50000"/>
                </a:srgbClr>
              </a:buClr>
              <a:buSzPct val="100000"/>
              <a:buFont typeface="Arial" panose="020B0604020202020204" pitchFamily="34" charset="0"/>
              <a:buChar char="•"/>
              <a:defRPr/>
            </a:pPr>
            <a:endParaRPr lang="en-US" sz="2800">
              <a:solidFill>
                <a:srgbClr val="171616"/>
              </a:solidFill>
              <a:latin typeface="Tw Cen MT"/>
              <a:cs typeface="Arial" pitchFamily="34" charset="0"/>
            </a:endParaRPr>
          </a:p>
        </p:txBody>
      </p:sp>
    </p:spTree>
    <p:custDataLst>
      <p:tags r:id="rId1"/>
    </p:custDataLst>
    <p:extLst>
      <p:ext uri="{BB962C8B-B14F-4D97-AF65-F5344CB8AC3E}">
        <p14:creationId xmlns:p14="http://schemas.microsoft.com/office/powerpoint/2010/main" val="1892154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b="1">
                <a:latin typeface="+mn-lt"/>
                <a:cs typeface="Arial" pitchFamily="34" charset="0"/>
              </a:rPr>
              <a:t>Questions</a:t>
            </a:r>
            <a:r>
              <a:rPr lang="en-US" sz="3400" b="1">
                <a:latin typeface="+mn-lt"/>
              </a:rPr>
              <a:t>?</a:t>
            </a:r>
          </a:p>
        </p:txBody>
      </p:sp>
      <p:sp>
        <p:nvSpPr>
          <p:cNvPr id="3" name="Title 8"/>
          <p:cNvSpPr txBox="1">
            <a:spLocks/>
          </p:cNvSpPr>
          <p:nvPr/>
        </p:nvSpPr>
        <p:spPr>
          <a:xfrm>
            <a:off x="628653" y="4774019"/>
            <a:ext cx="7620000" cy="1271181"/>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a:ln>
                  <a:noFill/>
                </a:ln>
                <a:solidFill>
                  <a:srgbClr val="171616"/>
                </a:solidFill>
                <a:effectLst/>
                <a:uLnTx/>
                <a:uFillTx/>
                <a:latin typeface="Tw Cen MT"/>
                <a:ea typeface="+mn-ea"/>
                <a:cs typeface="+mn-cs"/>
              </a:rPr>
              <a:t>For more information visit:  </a:t>
            </a:r>
            <a:r>
              <a:rPr kumimoji="0" lang="en-US" sz="2200" b="1" i="0" u="none" strike="noStrike" kern="1200" cap="none" spc="0" normalizeH="0" baseline="0" noProof="0">
                <a:ln>
                  <a:noFill/>
                </a:ln>
                <a:solidFill>
                  <a:srgbClr val="FFFFFF"/>
                </a:solidFill>
                <a:effectLst/>
                <a:uLnTx/>
                <a:uFillTx/>
                <a:latin typeface="Tw Cen MT"/>
                <a:ea typeface="+mn-ea"/>
                <a:cs typeface="+mn-cs"/>
                <a:hlinkClick r:id="rId3"/>
              </a:rPr>
              <a:t>www.TexasStudentDataSystem.org</a:t>
            </a:r>
            <a:endParaRPr kumimoji="0" lang="en-US" sz="2200" b="1" i="0" u="none" strike="noStrike" kern="1200" cap="none" spc="0" normalizeH="0" baseline="0" noProof="0">
              <a:ln>
                <a:noFill/>
              </a:ln>
              <a:solidFill>
                <a:srgbClr val="00486E"/>
              </a:solidFill>
              <a:effectLst/>
              <a:uLnTx/>
              <a:uFillTx/>
              <a:latin typeface="Tw Cen M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Tw Cen M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a:ln>
                  <a:noFill/>
                </a:ln>
                <a:solidFill>
                  <a:srgbClr val="171616"/>
                </a:solidFill>
                <a:effectLst/>
                <a:uLnTx/>
                <a:uFillTx/>
                <a:latin typeface="Tw Cen MT"/>
                <a:ea typeface="+mn-ea"/>
                <a:cs typeface="+mn-cs"/>
              </a:rPr>
              <a:t>Email questions to: </a:t>
            </a:r>
            <a:r>
              <a:rPr kumimoji="0" lang="en-US" sz="2200" b="1" i="0" u="none" strike="noStrike" kern="1200" cap="none" spc="0" normalizeH="0" baseline="0" noProof="0">
                <a:ln>
                  <a:noFill/>
                </a:ln>
                <a:solidFill>
                  <a:srgbClr val="00486E"/>
                </a:solidFill>
                <a:effectLst/>
                <a:uLnTx/>
                <a:uFillTx/>
                <a:latin typeface="Tw Cen MT"/>
                <a:ea typeface="+mn-ea"/>
                <a:cs typeface="+mn-cs"/>
                <a:hlinkClick r:id="rId4"/>
              </a:rPr>
              <a:t>TSDS_training@tea.Texas.gov</a:t>
            </a:r>
            <a:r>
              <a:rPr kumimoji="0" lang="en-US" sz="2200" b="1" i="0" u="none" strike="noStrike" kern="1200" cap="none" spc="0" normalizeH="0" baseline="0" noProof="0">
                <a:ln>
                  <a:noFill/>
                </a:ln>
                <a:solidFill>
                  <a:srgbClr val="00486E"/>
                </a:solidFill>
                <a:effectLst/>
                <a:uLnTx/>
                <a:uFillTx/>
                <a:latin typeface="Tw Cen MT"/>
                <a:ea typeface="+mn-ea"/>
                <a:cs typeface="+mn-cs"/>
              </a:rPr>
              <a:t> </a:t>
            </a:r>
            <a:endParaRPr kumimoji="0" lang="en-US" sz="2200" b="1" i="0" u="none" strike="noStrike" kern="1200" cap="none" spc="0" normalizeH="0" baseline="0" noProof="0">
              <a:ln>
                <a:noFill/>
              </a:ln>
              <a:solidFill>
                <a:srgbClr val="171616"/>
              </a:solidFill>
              <a:effectLst/>
              <a:uLnTx/>
              <a:uFillTx/>
              <a:latin typeface="Tw Cen MT"/>
              <a:ea typeface="+mn-ea"/>
              <a:cs typeface="+mn-cs"/>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1099734"/>
            <a:ext cx="7010400" cy="362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E52E80D8-2267-4D9D-AE86-4A3BE4820F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171616">
                  <a:tint val="75000"/>
                </a:srgbClr>
              </a:solidFill>
              <a:effectLst/>
              <a:uLnTx/>
              <a:uFillTx/>
              <a:latin typeface="Tw Cen MT Condensed" panose="020B0606020104020203" pitchFamily="34" charset="0"/>
              <a:ea typeface="+mn-ea"/>
              <a:cs typeface="+mn-cs"/>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44" y="44380"/>
            <a:ext cx="7318757" cy="793820"/>
          </a:xfrm>
        </p:spPr>
        <p:txBody>
          <a:bodyPr>
            <a:noAutofit/>
          </a:bodyPr>
          <a:lstStyle/>
          <a:p>
            <a:r>
              <a:rPr lang="en-US" sz="3400">
                <a:latin typeface="Tw Cen MT" panose="020B0602020104020603" pitchFamily="34" charset="0"/>
              </a:rPr>
              <a:t>SPPI-14 Collection Timeline</a:t>
            </a:r>
          </a:p>
        </p:txBody>
      </p:sp>
      <p:sp>
        <p:nvSpPr>
          <p:cNvPr id="4" name="Slide Number Placeholder 3"/>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171616">
                  <a:tint val="75000"/>
                </a:srgbClr>
              </a:solidFill>
              <a:effectLst/>
              <a:uLnTx/>
              <a:uFillTx/>
              <a:latin typeface="Tw Cen MT Condensed" panose="020B0606020104020203" pitchFamily="34" charset="0"/>
              <a:ea typeface="+mn-ea"/>
              <a:cs typeface="+mn-cs"/>
            </a:endParaRPr>
          </a:p>
        </p:txBody>
      </p:sp>
      <p:sp>
        <p:nvSpPr>
          <p:cNvPr id="3" name="Rectangle 2">
            <a:extLst>
              <a:ext uri="{FF2B5EF4-FFF2-40B4-BE49-F238E27FC236}">
                <a16:creationId xmlns:a16="http://schemas.microsoft.com/office/drawing/2014/main" id="{5B263A28-CB1D-430C-8C6E-A2B611E6F942}"/>
              </a:ext>
            </a:extLst>
          </p:cNvPr>
          <p:cNvSpPr/>
          <p:nvPr/>
        </p:nvSpPr>
        <p:spPr>
          <a:xfrm>
            <a:off x="381000" y="1111217"/>
            <a:ext cx="8001000" cy="1200329"/>
          </a:xfrm>
          <a:prstGeom prst="rect">
            <a:avLst/>
          </a:prstGeom>
        </p:spPr>
        <p:txBody>
          <a:bodyPr wrap="square">
            <a:spAutoFit/>
          </a:bodyPr>
          <a:lstStyle/>
          <a:p>
            <a:pPr marL="800100" marR="0" lvl="1" indent="-3429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171616"/>
                </a:solidFill>
                <a:effectLst/>
                <a:uLnTx/>
                <a:uFillTx/>
                <a:latin typeface="Tw Cen MT"/>
                <a:ea typeface="+mn-ea"/>
                <a:cs typeface="+mn-cs"/>
              </a:rPr>
              <a:t>The SPPI-14 collection will remain open in TSDS until February 20, 2020 (the third Thursday in February).</a:t>
            </a:r>
          </a:p>
          <a:p>
            <a:pPr marL="457200" marR="0" lvl="1"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2400" b="0" i="0" u="none" strike="noStrike" kern="1200" cap="none" spc="0" normalizeH="0" baseline="0" noProof="0" dirty="0">
              <a:ln>
                <a:noFill/>
              </a:ln>
              <a:solidFill>
                <a:srgbClr val="171616"/>
              </a:solidFill>
              <a:effectLst/>
              <a:uLnTx/>
              <a:uFillTx/>
              <a:latin typeface="Tw Cen MT"/>
              <a:ea typeface="+mn-ea"/>
              <a:cs typeface="+mn-cs"/>
            </a:endParaRPr>
          </a:p>
        </p:txBody>
      </p:sp>
      <p:sp>
        <p:nvSpPr>
          <p:cNvPr id="9" name="Rectangle 8">
            <a:extLst>
              <a:ext uri="{FF2B5EF4-FFF2-40B4-BE49-F238E27FC236}">
                <a16:creationId xmlns:a16="http://schemas.microsoft.com/office/drawing/2014/main" id="{3CF639E0-BCB9-443C-AA40-BB2AE8AD7061}"/>
              </a:ext>
            </a:extLst>
          </p:cNvPr>
          <p:cNvSpPr/>
          <p:nvPr/>
        </p:nvSpPr>
        <p:spPr>
          <a:xfrm>
            <a:off x="381001" y="3515942"/>
            <a:ext cx="8229600" cy="1894257"/>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10" name="Picture 9">
            <a:extLst>
              <a:ext uri="{FF2B5EF4-FFF2-40B4-BE49-F238E27FC236}">
                <a16:creationId xmlns:a16="http://schemas.microsoft.com/office/drawing/2014/main" id="{A47383D7-5C06-435B-91DA-094294D215F1}"/>
              </a:ext>
            </a:extLst>
          </p:cNvPr>
          <p:cNvPicPr>
            <a:picLocks noChangeAspect="1"/>
          </p:cNvPicPr>
          <p:nvPr/>
        </p:nvPicPr>
        <p:blipFill>
          <a:blip r:embed="rId3"/>
          <a:stretch>
            <a:fillRect/>
          </a:stretch>
        </p:blipFill>
        <p:spPr>
          <a:xfrm>
            <a:off x="438149" y="3515943"/>
            <a:ext cx="8172451" cy="1894257"/>
          </a:xfrm>
          <a:prstGeom prst="rect">
            <a:avLst/>
          </a:prstGeom>
        </p:spPr>
      </p:pic>
      <p:sp>
        <p:nvSpPr>
          <p:cNvPr id="5" name="TextBox 4">
            <a:extLst>
              <a:ext uri="{FF2B5EF4-FFF2-40B4-BE49-F238E27FC236}">
                <a16:creationId xmlns:a16="http://schemas.microsoft.com/office/drawing/2014/main" id="{1233661A-27AA-4491-BCE3-0E9801BDF8F0}"/>
              </a:ext>
            </a:extLst>
          </p:cNvPr>
          <p:cNvSpPr txBox="1"/>
          <p:nvPr/>
        </p:nvSpPr>
        <p:spPr>
          <a:xfrm>
            <a:off x="4324350" y="4978500"/>
            <a:ext cx="2133600" cy="307777"/>
          </a:xfrm>
          <a:prstGeom prst="rect">
            <a:avLst/>
          </a:prstGeom>
          <a:solidFill>
            <a:schemeClr val="accent2"/>
          </a:solidFill>
          <a:ln>
            <a:solidFill>
              <a:schemeClr val="accent2">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00B5CB">
                    <a:lumMod val="75000"/>
                  </a:srgbClr>
                </a:solidFill>
                <a:effectLst/>
                <a:uLnTx/>
                <a:uFillTx/>
                <a:latin typeface="Tw Cen MT"/>
                <a:ea typeface="+mn-ea"/>
                <a:cs typeface="+mn-cs"/>
              </a:rPr>
              <a:t>Third Thursday in February</a:t>
            </a:r>
          </a:p>
        </p:txBody>
      </p:sp>
      <p:sp>
        <p:nvSpPr>
          <p:cNvPr id="6" name="Rectangle 5"/>
          <p:cNvSpPr/>
          <p:nvPr/>
        </p:nvSpPr>
        <p:spPr>
          <a:xfrm>
            <a:off x="6541942" y="4865688"/>
            <a:ext cx="2068658" cy="533400"/>
          </a:xfrm>
          <a:prstGeom prst="rect">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346414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500"/>
                            </p:stCondLst>
                            <p:childTnLst>
                              <p:par>
                                <p:cTn id="9" presetID="42"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a:latin typeface="Tw Cen MT" panose="020B0602020104020603" pitchFamily="34" charset="0"/>
              </a:rPr>
              <a:t>Data Collected for SPPI-14</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33545024"/>
              </p:ext>
            </p:extLst>
          </p:nvPr>
        </p:nvGraphicFramePr>
        <p:xfrm>
          <a:off x="1905000" y="1066800"/>
          <a:ext cx="10134600" cy="5004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171616">
                  <a:tint val="75000"/>
                </a:srgbClr>
              </a:solidFill>
              <a:effectLst/>
              <a:uLnTx/>
              <a:uFillTx/>
              <a:latin typeface="Tw Cen MT Condensed" panose="020B0606020104020203" pitchFamily="34" charset="0"/>
              <a:ea typeface="+mn-ea"/>
              <a:cs typeface="+mn-cs"/>
            </a:endParaRPr>
          </a:p>
        </p:txBody>
      </p:sp>
    </p:spTree>
    <p:extLst>
      <p:ext uri="{BB962C8B-B14F-4D97-AF65-F5344CB8AC3E}">
        <p14:creationId xmlns:p14="http://schemas.microsoft.com/office/powerpoint/2010/main" val="2445872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7718810" cy="793820"/>
          </a:xfrm>
          <a:prstGeom prst="rect">
            <a:avLst/>
          </a:prstGeom>
        </p:spPr>
        <p:txBody>
          <a:bodyPr>
            <a:noAutofit/>
          </a:bodyPr>
          <a:lstStyle/>
          <a:p>
            <a:r>
              <a:rPr lang="en-US" sz="3400" dirty="0">
                <a:latin typeface="Tw Cen MT" panose="020B0602020104020603" pitchFamily="34" charset="0"/>
              </a:rPr>
              <a:t>Request access to TSDS</a:t>
            </a:r>
          </a:p>
        </p:txBody>
      </p:sp>
      <p:sp>
        <p:nvSpPr>
          <p:cNvPr id="6" name="TextBox 5">
            <a:extLst>
              <a:ext uri="{FF2B5EF4-FFF2-40B4-BE49-F238E27FC236}">
                <a16:creationId xmlns:a16="http://schemas.microsoft.com/office/drawing/2014/main" id="{B1F659AB-F123-4B02-832E-B8E7758D6C9D}"/>
              </a:ext>
            </a:extLst>
          </p:cNvPr>
          <p:cNvSpPr txBox="1"/>
          <p:nvPr/>
        </p:nvSpPr>
        <p:spPr>
          <a:xfrm>
            <a:off x="125906" y="770147"/>
            <a:ext cx="8382000" cy="769441"/>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
                <a:srgbClr val="C5EEF3">
                  <a:lumMod val="50000"/>
                </a:srgbClr>
              </a:buClr>
              <a:buSzPct val="70000"/>
              <a:buFont typeface="Wingdings" panose="05000000000000000000" pitchFamily="2" charset="2"/>
              <a:buChar char="q"/>
              <a:tabLst/>
              <a:defRPr/>
            </a:pPr>
            <a:r>
              <a:rPr kumimoji="0" lang="en-US" sz="2200" b="0" i="0" u="none" strike="noStrike" kern="1200" cap="none" spc="0" normalizeH="0" baseline="0" noProof="0" dirty="0">
                <a:ln>
                  <a:noFill/>
                </a:ln>
                <a:solidFill>
                  <a:srgbClr val="171616"/>
                </a:solidFill>
                <a:effectLst/>
                <a:uLnTx/>
                <a:uFillTx/>
                <a:latin typeface="Tw Cen MT"/>
                <a:ea typeface="+mn-ea"/>
                <a:cs typeface="+mn-cs"/>
              </a:rPr>
              <a:t>Login to your TEAL account and request access to the TSDS Portal and then request the appropriate Core roles for SPPI-14. </a:t>
            </a:r>
          </a:p>
        </p:txBody>
      </p:sp>
      <p:sp>
        <p:nvSpPr>
          <p:cNvPr id="2" name="Rectangle 4">
            <a:extLst>
              <a:ext uri="{FF2B5EF4-FFF2-40B4-BE49-F238E27FC236}">
                <a16:creationId xmlns:a16="http://schemas.microsoft.com/office/drawing/2014/main" id="{17774336-18D7-4A2F-B843-CBACC7FD7BD8}"/>
              </a:ext>
            </a:extLst>
          </p:cNvPr>
          <p:cNvSpPr>
            <a:spLocks noChangeArrowheads="1"/>
          </p:cNvSpPr>
          <p:nvPr/>
        </p:nvSpPr>
        <p:spPr bwMode="auto">
          <a:xfrm>
            <a:off x="1143000" y="2344810"/>
            <a:ext cx="1013680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Tw Cen MT"/>
              <a:ea typeface="+mn-ea"/>
              <a:cs typeface="+mn-cs"/>
            </a:endParaRPr>
          </a:p>
        </p:txBody>
      </p:sp>
      <p:sp>
        <p:nvSpPr>
          <p:cNvPr id="9" name="Rectangle 5">
            <a:extLst>
              <a:ext uri="{FF2B5EF4-FFF2-40B4-BE49-F238E27FC236}">
                <a16:creationId xmlns:a16="http://schemas.microsoft.com/office/drawing/2014/main" id="{165490C7-F341-4827-B3FF-D1428408E8F4}"/>
              </a:ext>
            </a:extLst>
          </p:cNvPr>
          <p:cNvSpPr>
            <a:spLocks noChangeArrowheads="1"/>
          </p:cNvSpPr>
          <p:nvPr/>
        </p:nvSpPr>
        <p:spPr bwMode="auto">
          <a:xfrm>
            <a:off x="1169988" y="4672085"/>
            <a:ext cx="1013680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Tw Cen MT"/>
              <a:ea typeface="+mn-ea"/>
              <a:cs typeface="+mn-cs"/>
            </a:endParaRPr>
          </a:p>
        </p:txBody>
      </p:sp>
      <p:pic>
        <p:nvPicPr>
          <p:cNvPr id="12" name="Picture 11">
            <a:extLst>
              <a:ext uri="{FF2B5EF4-FFF2-40B4-BE49-F238E27FC236}">
                <a16:creationId xmlns:a16="http://schemas.microsoft.com/office/drawing/2014/main" id="{4BF5CB30-B62D-4980-BDFC-705A2847C049}"/>
              </a:ext>
            </a:extLst>
          </p:cNvPr>
          <p:cNvPicPr/>
          <p:nvPr/>
        </p:nvPicPr>
        <p:blipFill>
          <a:blip r:embed="rId4"/>
          <a:stretch>
            <a:fillRect/>
          </a:stretch>
        </p:blipFill>
        <p:spPr>
          <a:xfrm>
            <a:off x="1101991" y="2021769"/>
            <a:ext cx="7053946" cy="3625369"/>
          </a:xfrm>
          <a:prstGeom prst="rect">
            <a:avLst/>
          </a:prstGeom>
        </p:spPr>
      </p:pic>
      <p:sp>
        <p:nvSpPr>
          <p:cNvPr id="13" name="Rectangle 12">
            <a:extLst>
              <a:ext uri="{FF2B5EF4-FFF2-40B4-BE49-F238E27FC236}">
                <a16:creationId xmlns:a16="http://schemas.microsoft.com/office/drawing/2014/main" id="{A47D11E9-E539-454D-AE99-E9CA7E7AE573}"/>
              </a:ext>
            </a:extLst>
          </p:cNvPr>
          <p:cNvSpPr/>
          <p:nvPr/>
        </p:nvSpPr>
        <p:spPr>
          <a:xfrm>
            <a:off x="1069335" y="1972458"/>
            <a:ext cx="7086602" cy="3723993"/>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3" name="Slide Number Placeholder 2">
            <a:extLst>
              <a:ext uri="{FF2B5EF4-FFF2-40B4-BE49-F238E27FC236}">
                <a16:creationId xmlns:a16="http://schemas.microsoft.com/office/drawing/2014/main" id="{C5EF3236-0622-4CB3-8B60-18C78B0E72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10" name="Rectangle 9">
            <a:extLst>
              <a:ext uri="{FF2B5EF4-FFF2-40B4-BE49-F238E27FC236}">
                <a16:creationId xmlns:a16="http://schemas.microsoft.com/office/drawing/2014/main" id="{15E8AA08-00CF-4236-8E5F-3C715659246C}"/>
              </a:ext>
            </a:extLst>
          </p:cNvPr>
          <p:cNvSpPr/>
          <p:nvPr/>
        </p:nvSpPr>
        <p:spPr>
          <a:xfrm>
            <a:off x="1169988" y="4436882"/>
            <a:ext cx="1225056" cy="210548"/>
          </a:xfrm>
          <a:prstGeom prst="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custDataLst>
      <p:tags r:id="rId1"/>
    </p:custDataLst>
    <p:extLst>
      <p:ext uri="{BB962C8B-B14F-4D97-AF65-F5344CB8AC3E}">
        <p14:creationId xmlns:p14="http://schemas.microsoft.com/office/powerpoint/2010/main" val="20189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A62302-55AF-458D-8542-F42B6BE3456C}"/>
              </a:ext>
            </a:extLst>
          </p:cNvPr>
          <p:cNvSpPr/>
          <p:nvPr/>
        </p:nvSpPr>
        <p:spPr>
          <a:xfrm>
            <a:off x="877632" y="2552786"/>
            <a:ext cx="7421137" cy="851655"/>
          </a:xfrm>
          <a:prstGeom prst="rect">
            <a:avLst/>
          </a:prstGeom>
          <a:solidFill>
            <a:schemeClr val="accent2">
              <a:lumMod val="9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3" name="Rectangle 22">
            <a:extLst>
              <a:ext uri="{FF2B5EF4-FFF2-40B4-BE49-F238E27FC236}">
                <a16:creationId xmlns:a16="http://schemas.microsoft.com/office/drawing/2014/main" id="{924109C9-CE80-41AD-A7B0-DD24D58DC438}"/>
              </a:ext>
            </a:extLst>
          </p:cNvPr>
          <p:cNvSpPr/>
          <p:nvPr/>
        </p:nvSpPr>
        <p:spPr>
          <a:xfrm>
            <a:off x="877632" y="3568316"/>
            <a:ext cx="7420219" cy="995996"/>
          </a:xfrm>
          <a:prstGeom prst="rect">
            <a:avLst/>
          </a:prstGeom>
          <a:solidFill>
            <a:schemeClr val="accent2">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3" name="Rectangle 2">
            <a:extLst>
              <a:ext uri="{FF2B5EF4-FFF2-40B4-BE49-F238E27FC236}">
                <a16:creationId xmlns:a16="http://schemas.microsoft.com/office/drawing/2014/main" id="{F8B3ABC5-3858-46CF-BADA-4D17A7BFC639}"/>
              </a:ext>
            </a:extLst>
          </p:cNvPr>
          <p:cNvSpPr/>
          <p:nvPr/>
        </p:nvSpPr>
        <p:spPr>
          <a:xfrm>
            <a:off x="861890" y="4688915"/>
            <a:ext cx="7420219" cy="927903"/>
          </a:xfrm>
          <a:prstGeom prst="rect">
            <a:avLst/>
          </a:prstGeom>
          <a:solidFill>
            <a:schemeClr val="accent2">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4" name="Title 3"/>
          <p:cNvSpPr>
            <a:spLocks noGrp="1"/>
          </p:cNvSpPr>
          <p:nvPr>
            <p:ph type="title"/>
          </p:nvPr>
        </p:nvSpPr>
        <p:spPr>
          <a:prstGeom prst="rect">
            <a:avLst/>
          </a:prstGeom>
        </p:spPr>
        <p:txBody>
          <a:bodyPr>
            <a:noAutofit/>
          </a:bodyPr>
          <a:lstStyle/>
          <a:p>
            <a:r>
              <a:rPr lang="en-US" sz="3400">
                <a:latin typeface="Tw Cen MT" panose="020B0602020104020603" pitchFamily="34" charset="0"/>
              </a:rPr>
              <a:t>Lea TEAL Roles for SPPI-14</a:t>
            </a:r>
          </a:p>
        </p:txBody>
      </p:sp>
      <p:sp>
        <p:nvSpPr>
          <p:cNvPr id="5" name="Slide Number Placeholder 4"/>
          <p:cNvSpPr>
            <a:spLocks noGrp="1"/>
          </p:cNvSpPr>
          <p:nvPr>
            <p:ph type="sldNum" sz="quarter" idx="12"/>
          </p:nvPr>
        </p:nvSpPr>
        <p:spPr/>
        <p:txBody>
          <a:bodyPr>
            <a:noAutofit/>
          </a:bodyPr>
          <a:lstStyle>
            <a:lvl1pPr>
              <a:defRPr sz="1300">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171616">
                  <a:tint val="75000"/>
                </a:srgbClr>
              </a:solidFill>
              <a:effectLst/>
              <a:uLnTx/>
              <a:uFillTx/>
              <a:latin typeface="Arial" pitchFamily="34" charset="0"/>
              <a:ea typeface="+mn-ea"/>
              <a:cs typeface="Arial" pitchFamily="34" charset="0"/>
            </a:endParaRPr>
          </a:p>
        </p:txBody>
      </p:sp>
      <p:sp>
        <p:nvSpPr>
          <p:cNvPr id="18" name="Content Placeholder 1"/>
          <p:cNvSpPr txBox="1">
            <a:spLocks/>
          </p:cNvSpPr>
          <p:nvPr/>
        </p:nvSpPr>
        <p:spPr>
          <a:xfrm>
            <a:off x="884661" y="838200"/>
            <a:ext cx="7420218" cy="685800"/>
          </a:xfrm>
          <a:prstGeom prst="rect">
            <a:avLst/>
          </a:prstGeom>
          <a:solidFill>
            <a:schemeClr val="bg1">
              <a:lumMod val="95000"/>
            </a:schemeClr>
          </a:solidFill>
          <a:ln w="38100">
            <a:solidFill>
              <a:schemeClr val="accent2">
                <a:lumMod val="50000"/>
              </a:schemeClr>
            </a:solidFill>
          </a:ln>
        </p:spPr>
        <p:txBody>
          <a:bodyPr vert="horz">
            <a:noAutofit/>
          </a:bodyPr>
          <a:lstStyle>
            <a:lvl1pPr marL="320040" indent="-320040" algn="l" rtl="0" eaLnBrk="1" latinLnBrk="0" hangingPunct="1">
              <a:lnSpc>
                <a:spcPct val="106000"/>
              </a:lnSpc>
              <a:spcBef>
                <a:spcPts val="600"/>
              </a:spcBef>
              <a:spcAft>
                <a:spcPts val="300"/>
              </a:spcAft>
              <a:buClr>
                <a:schemeClr val="accent2"/>
              </a:buClr>
              <a:buSzPct val="60000"/>
              <a:buFont typeface="Wingdings"/>
              <a:buChar char=""/>
              <a:defRPr kumimoji="0" sz="1800" kern="1200" baseline="0">
                <a:solidFill>
                  <a:schemeClr val="tx1"/>
                </a:solidFill>
                <a:latin typeface="Calibri" panose="020F0502020204030204" pitchFamily="34" charset="0"/>
                <a:ea typeface="+mn-ea"/>
                <a:cs typeface="Arial" pitchFamily="34" charset="0"/>
              </a:defRPr>
            </a:lvl1pPr>
            <a:lvl2pPr marL="640080" indent="-274320" algn="l" rtl="0" eaLnBrk="1" latinLnBrk="0" hangingPunct="1">
              <a:lnSpc>
                <a:spcPct val="106000"/>
              </a:lnSpc>
              <a:spcBef>
                <a:spcPts val="600"/>
              </a:spcBef>
              <a:spcAft>
                <a:spcPts val="300"/>
              </a:spcAft>
              <a:buClr>
                <a:schemeClr val="accent1"/>
              </a:buClr>
              <a:buSzPct val="70000"/>
              <a:buFont typeface="Wingdings 2"/>
              <a:buChar char=""/>
              <a:defRPr kumimoji="0" sz="1800" kern="1200">
                <a:solidFill>
                  <a:schemeClr val="tx1"/>
                </a:solidFill>
                <a:latin typeface="Calibri" panose="020F0502020204030204" pitchFamily="34" charset="0"/>
                <a:ea typeface="+mn-ea"/>
                <a:cs typeface="Arial" pitchFamily="34" charset="0"/>
              </a:defRPr>
            </a:lvl2pPr>
            <a:lvl3pPr marL="914400" indent="-228600" algn="l" rtl="0" eaLnBrk="1" latinLnBrk="0" hangingPunct="1">
              <a:lnSpc>
                <a:spcPct val="106000"/>
              </a:lnSpc>
              <a:spcBef>
                <a:spcPts val="600"/>
              </a:spcBef>
              <a:spcAft>
                <a:spcPts val="300"/>
              </a:spcAft>
              <a:buClr>
                <a:schemeClr val="accent2"/>
              </a:buClr>
              <a:buSzPct val="75000"/>
              <a:buFont typeface="Wingdings"/>
              <a:buChar char=""/>
              <a:defRPr kumimoji="0" sz="1800" kern="1200">
                <a:solidFill>
                  <a:schemeClr val="tx1"/>
                </a:solidFill>
                <a:latin typeface="Calibri" panose="020F0502020204030204" pitchFamily="34" charset="0"/>
                <a:ea typeface="+mn-ea"/>
                <a:cs typeface="Arial" pitchFamily="34" charset="0"/>
              </a:defRPr>
            </a:lvl3pPr>
            <a:lvl4pPr marL="1371600" indent="-228600" algn="l" rtl="0" eaLnBrk="1" latinLnBrk="0" hangingPunct="1">
              <a:lnSpc>
                <a:spcPct val="106000"/>
              </a:lnSpc>
              <a:spcBef>
                <a:spcPts val="600"/>
              </a:spcBef>
              <a:spcAft>
                <a:spcPts val="300"/>
              </a:spcAft>
              <a:buClr>
                <a:schemeClr val="accent3"/>
              </a:buClr>
              <a:buSzPct val="75000"/>
              <a:buFont typeface="Wingdings"/>
              <a:buChar char=""/>
              <a:defRPr kumimoji="0" sz="1800" kern="1200">
                <a:solidFill>
                  <a:schemeClr val="tx1"/>
                </a:solidFill>
                <a:latin typeface="Calibri" panose="020F0502020204030204" pitchFamily="34" charset="0"/>
                <a:ea typeface="+mn-ea"/>
                <a:cs typeface="Arial" pitchFamily="34" charset="0"/>
              </a:defRPr>
            </a:lvl4pPr>
            <a:lvl5pPr marL="1828800" indent="-228600" algn="l" rtl="0" eaLnBrk="1" latinLnBrk="0" hangingPunct="1">
              <a:lnSpc>
                <a:spcPct val="106000"/>
              </a:lnSpc>
              <a:spcBef>
                <a:spcPts val="600"/>
              </a:spcBef>
              <a:spcAft>
                <a:spcPts val="300"/>
              </a:spcAft>
              <a:buClr>
                <a:schemeClr val="accent4"/>
              </a:buClr>
              <a:buSzPct val="65000"/>
              <a:buFont typeface="Wingdings"/>
              <a:buChar char=""/>
              <a:defRPr kumimoji="0" sz="1800" kern="1200">
                <a:solidFill>
                  <a:schemeClr val="tx1"/>
                </a:solidFill>
                <a:latin typeface="Calibri" panose="020F0502020204030204"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600"/>
              </a:spcBef>
              <a:spcAft>
                <a:spcPts val="300"/>
              </a:spcAft>
              <a:buClr>
                <a:srgbClr val="C5EEF3"/>
              </a:buClr>
              <a:buSzPct val="60000"/>
              <a:buFont typeface="Wingdings"/>
              <a:buNone/>
              <a:tabLst/>
              <a:defRPr/>
            </a:pPr>
            <a:r>
              <a:rPr kumimoji="0" lang="en-US" sz="2000" b="1" i="0" u="none" strike="noStrike" kern="1200" cap="none" spc="0" normalizeH="0" baseline="0" noProof="0">
                <a:ln>
                  <a:noFill/>
                </a:ln>
                <a:solidFill>
                  <a:srgbClr val="C5EEF3">
                    <a:lumMod val="50000"/>
                  </a:srgbClr>
                </a:solidFill>
                <a:effectLst/>
                <a:uLnTx/>
                <a:uFillTx/>
                <a:latin typeface="Tw Cen MT"/>
                <a:ea typeface="+mn-ea"/>
                <a:cs typeface="Arial" pitchFamily="34" charset="0"/>
              </a:rPr>
              <a:t>TEAL Roles for Special Ed Program Staff at the LEA who will promote, validate, and complete the SPPI-14 submission:</a:t>
            </a:r>
            <a:endParaRPr kumimoji="0" lang="en-US" sz="2000" b="0" i="0" u="none" strike="noStrike" kern="1200" cap="none" spc="0" normalizeH="0" baseline="0" noProof="0">
              <a:ln>
                <a:noFill/>
              </a:ln>
              <a:solidFill>
                <a:srgbClr val="C5EEF3">
                  <a:lumMod val="50000"/>
                </a:srgbClr>
              </a:solidFill>
              <a:effectLst/>
              <a:uLnTx/>
              <a:uFillTx/>
              <a:latin typeface="Tw Cen MT"/>
              <a:ea typeface="+mn-ea"/>
              <a:cs typeface="Arial" pitchFamily="34" charset="0"/>
            </a:endParaRPr>
          </a:p>
        </p:txBody>
      </p:sp>
      <p:sp>
        <p:nvSpPr>
          <p:cNvPr id="2" name="Rectangle 1">
            <a:extLst>
              <a:ext uri="{FF2B5EF4-FFF2-40B4-BE49-F238E27FC236}">
                <a16:creationId xmlns:a16="http://schemas.microsoft.com/office/drawing/2014/main" id="{13BD6272-F103-4378-8A1B-7390158AD6E2}"/>
              </a:ext>
            </a:extLst>
          </p:cNvPr>
          <p:cNvSpPr/>
          <p:nvPr/>
        </p:nvSpPr>
        <p:spPr>
          <a:xfrm>
            <a:off x="1064535" y="2576506"/>
            <a:ext cx="7263478" cy="32778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r>
              <a:rPr kumimoji="0" lang="en-US" sz="1500" b="1" i="0" u="none" strike="noStrike" kern="1200" cap="none" spc="0" normalizeH="0" baseline="0" noProof="0">
                <a:ln>
                  <a:noFill/>
                </a:ln>
                <a:solidFill>
                  <a:srgbClr val="171616"/>
                </a:solidFill>
                <a:effectLst/>
                <a:uLnTx/>
                <a:uFillTx/>
                <a:latin typeface="Tw Cen MT"/>
                <a:ea typeface="+mn-ea"/>
                <a:cs typeface="+mn-cs"/>
              </a:rPr>
              <a:t>Core LEA Data Promoter</a:t>
            </a:r>
          </a:p>
          <a:p>
            <a:pPr marL="457200" marR="0" lvl="1"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r>
              <a:rPr kumimoji="0" lang="en-US" sz="1400" b="0" i="0" u="none" strike="noStrike" kern="1200" cap="none" spc="0" normalizeH="0" baseline="0" noProof="0">
                <a:ln>
                  <a:noFill/>
                </a:ln>
                <a:solidFill>
                  <a:srgbClr val="171616"/>
                </a:solidFill>
                <a:effectLst/>
                <a:uLnTx/>
                <a:uFillTx/>
                <a:latin typeface="Tw Cen MT"/>
                <a:ea typeface="+mn-ea"/>
                <a:cs typeface="+mn-cs"/>
              </a:rPr>
              <a:t>This role initiates the promotion which will move the data from the ODS. This role can schedule and monitor promotions, schedule and monitor validations, and generate reports.</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200" b="1" i="0" u="none" strike="noStrike" kern="1200" cap="none" spc="0" normalizeH="0" baseline="0" noProof="0">
              <a:ln>
                <a:noFill/>
              </a:ln>
              <a:solidFill>
                <a:srgbClr val="171616"/>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500" b="1" i="0" u="none" strike="noStrike" kern="1200" cap="none" spc="0" normalizeH="0" baseline="0" noProof="0">
              <a:ln>
                <a:noFill/>
              </a:ln>
              <a:solidFill>
                <a:srgbClr val="171616"/>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900" b="1" i="0" u="none" strike="noStrike" kern="1200" cap="none" spc="0" normalizeH="0" baseline="0" noProof="0">
              <a:ln>
                <a:noFill/>
              </a:ln>
              <a:solidFill>
                <a:srgbClr val="171616"/>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r>
              <a:rPr kumimoji="0" lang="en-US" sz="1500" b="1" i="0" u="none" strike="noStrike" kern="1200" cap="none" spc="0" normalizeH="0" baseline="0" noProof="0">
                <a:ln>
                  <a:noFill/>
                </a:ln>
                <a:solidFill>
                  <a:srgbClr val="171616"/>
                </a:solidFill>
                <a:effectLst/>
                <a:uLnTx/>
                <a:uFillTx/>
                <a:latin typeface="Tw Cen MT"/>
                <a:ea typeface="+mn-ea"/>
                <a:cs typeface="+mn-cs"/>
              </a:rPr>
              <a:t>Core Data Completer</a:t>
            </a:r>
          </a:p>
          <a:p>
            <a:pPr marL="457200" marR="0" lvl="1"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r>
              <a:rPr kumimoji="0" lang="en-US" sz="1400" b="0" i="0" u="none" strike="noStrike" kern="1200" cap="none" spc="0" normalizeH="0" baseline="0" noProof="0">
                <a:ln>
                  <a:noFill/>
                </a:ln>
                <a:solidFill>
                  <a:srgbClr val="171616"/>
                </a:solidFill>
                <a:effectLst/>
                <a:uLnTx/>
                <a:uFillTx/>
                <a:latin typeface="Tw Cen MT"/>
                <a:ea typeface="+mn-ea"/>
                <a:cs typeface="+mn-cs"/>
              </a:rPr>
              <a:t>This role formally certifies the completeness and accuracy of the data and submits it to TEA. In addition this role can also schedule and monitor promotions, schedule and monitor validations, and generate reports.</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00" b="1" i="0" u="none" strike="noStrike" kern="1200" cap="none" spc="0" normalizeH="0" baseline="0" noProof="0">
              <a:ln>
                <a:noFill/>
              </a:ln>
              <a:solidFill>
                <a:srgbClr val="171616"/>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1600" b="1" i="0" u="none" strike="noStrike" kern="1200" cap="none" spc="0" normalizeH="0" baseline="0" noProof="0">
              <a:ln>
                <a:noFill/>
              </a:ln>
              <a:solidFill>
                <a:srgbClr val="171616"/>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r>
              <a:rPr kumimoji="0" lang="en-US" sz="1500" b="1" i="0" u="none" strike="noStrike" kern="1200" cap="none" spc="0" normalizeH="0" baseline="0" noProof="0">
                <a:ln>
                  <a:noFill/>
                </a:ln>
                <a:solidFill>
                  <a:srgbClr val="171616"/>
                </a:solidFill>
                <a:effectLst/>
                <a:uLnTx/>
                <a:uFillTx/>
                <a:latin typeface="Tw Cen MT"/>
                <a:ea typeface="+mn-ea"/>
                <a:cs typeface="+mn-cs"/>
              </a:rPr>
              <a:t>Core Data Approver</a:t>
            </a:r>
          </a:p>
          <a:p>
            <a:pPr marL="457200" marR="0" lvl="1"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r>
              <a:rPr kumimoji="0" lang="en-US" sz="1400" b="0" i="0" u="none" strike="noStrike" kern="1200" cap="none" spc="0" normalizeH="0" baseline="0" noProof="0">
                <a:ln>
                  <a:noFill/>
                </a:ln>
                <a:solidFill>
                  <a:srgbClr val="171616"/>
                </a:solidFill>
                <a:effectLst/>
                <a:uLnTx/>
                <a:uFillTx/>
                <a:latin typeface="Tw Cen MT"/>
                <a:ea typeface="+mn-ea"/>
                <a:cs typeface="+mn-cs"/>
              </a:rPr>
              <a:t>This role is generally for the Superintendent or his/her designee at the LEA. The role will allow the LEA to request an extension for the SPPI-14 submission in extreme situations.</a:t>
            </a: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r>
              <a:rPr kumimoji="0" lang="en-US" sz="1400" b="0" i="0" u="none" strike="noStrike" kern="1200" cap="none" spc="0" normalizeH="0" baseline="0" noProof="0">
                <a:ln>
                  <a:noFill/>
                </a:ln>
                <a:solidFill>
                  <a:srgbClr val="171616"/>
                </a:solidFill>
                <a:effectLst/>
                <a:uLnTx/>
                <a:uFillTx/>
                <a:latin typeface="Tw Cen MT"/>
                <a:ea typeface="+mn-ea"/>
                <a:cs typeface="+mn-cs"/>
              </a:rPr>
              <a:t>    	</a:t>
            </a:r>
            <a:endParaRPr kumimoji="0" lang="en-US" sz="1600" b="1" i="0" u="none" strike="noStrike" kern="1200" cap="none" spc="0" normalizeH="0" baseline="0" noProof="0">
              <a:ln>
                <a:noFill/>
              </a:ln>
              <a:solidFill>
                <a:srgbClr val="171616"/>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
                <a:srgbClr val="C5EEF3">
                  <a:lumMod val="50000"/>
                </a:srgbClr>
              </a:buClr>
              <a:buSzPct val="70000"/>
              <a:buFontTx/>
              <a:buNone/>
              <a:tabLst/>
              <a:defRPr/>
            </a:pPr>
            <a:endParaRPr kumimoji="0" lang="en-US" sz="700" b="1" i="0" u="none" strike="noStrike" kern="1200" cap="none" spc="0" normalizeH="0" baseline="0" noProof="0">
              <a:ln>
                <a:noFill/>
              </a:ln>
              <a:solidFill>
                <a:srgbClr val="171616"/>
              </a:solidFill>
              <a:effectLst/>
              <a:uLnTx/>
              <a:uFillTx/>
              <a:latin typeface="Tw Cen MT"/>
              <a:ea typeface="+mn-ea"/>
              <a:cs typeface="+mn-cs"/>
            </a:endParaRPr>
          </a:p>
        </p:txBody>
      </p:sp>
      <p:sp>
        <p:nvSpPr>
          <p:cNvPr id="10" name="Rectangle 9">
            <a:extLst>
              <a:ext uri="{FF2B5EF4-FFF2-40B4-BE49-F238E27FC236}">
                <a16:creationId xmlns:a16="http://schemas.microsoft.com/office/drawing/2014/main" id="{DA6E1BC2-BBCA-4183-9732-3CFD39342579}"/>
              </a:ext>
            </a:extLst>
          </p:cNvPr>
          <p:cNvSpPr/>
          <p:nvPr/>
        </p:nvSpPr>
        <p:spPr>
          <a:xfrm>
            <a:off x="648881" y="5925273"/>
            <a:ext cx="7977096" cy="499468"/>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C5EEF3">
                    <a:lumMod val="50000"/>
                  </a:srgbClr>
                </a:solidFill>
                <a:effectLst/>
                <a:uLnTx/>
                <a:uFillTx/>
                <a:latin typeface="Tw Cen MT"/>
                <a:ea typeface="+mn-ea"/>
                <a:cs typeface="+mn-cs"/>
              </a:rPr>
              <a:t>The role the LEA Special Ed staff would request will depend on the individual’s level of responsibility at the LEA.</a:t>
            </a:r>
          </a:p>
        </p:txBody>
      </p:sp>
      <p:sp>
        <p:nvSpPr>
          <p:cNvPr id="7" name="Rectangle 6">
            <a:extLst>
              <a:ext uri="{FF2B5EF4-FFF2-40B4-BE49-F238E27FC236}">
                <a16:creationId xmlns:a16="http://schemas.microsoft.com/office/drawing/2014/main" id="{4E4C4E66-7F0C-4A25-B85B-8A72C28833BF}"/>
              </a:ext>
            </a:extLst>
          </p:cNvPr>
          <p:cNvSpPr/>
          <p:nvPr/>
        </p:nvSpPr>
        <p:spPr>
          <a:xfrm>
            <a:off x="1071975" y="1781461"/>
            <a:ext cx="7091855" cy="538609"/>
          </a:xfrm>
          <a:prstGeom prst="rect">
            <a:avLst/>
          </a:prstGeom>
        </p:spPr>
        <p:txBody>
          <a:bodyPr wrap="square">
            <a:spAutoFit/>
          </a:bodyPr>
          <a:lstStyle/>
          <a:p>
            <a:pPr lvl="0">
              <a:buClr>
                <a:srgbClr val="C5EEF3">
                  <a:lumMod val="50000"/>
                </a:srgbClr>
              </a:buClr>
              <a:buSzPct val="70000"/>
              <a:defRPr/>
            </a:pPr>
            <a:r>
              <a:rPr lang="en-US" sz="1500" b="1">
                <a:solidFill>
                  <a:srgbClr val="171616"/>
                </a:solidFill>
              </a:rPr>
              <a:t>Core LEA Data Viewer</a:t>
            </a:r>
          </a:p>
          <a:p>
            <a:pPr lvl="1">
              <a:buClr>
                <a:srgbClr val="C5EEF3">
                  <a:lumMod val="50000"/>
                </a:srgbClr>
              </a:buClr>
              <a:buSzPct val="70000"/>
              <a:defRPr/>
            </a:pPr>
            <a:r>
              <a:rPr lang="en-US" sz="1400">
                <a:solidFill>
                  <a:srgbClr val="171616"/>
                </a:solidFill>
              </a:rPr>
              <a:t>This role can monitor data promotions and data validations and generate reports.</a:t>
            </a:r>
          </a:p>
        </p:txBody>
      </p:sp>
      <p:sp>
        <p:nvSpPr>
          <p:cNvPr id="13" name="Rectangle 12">
            <a:extLst>
              <a:ext uri="{FF2B5EF4-FFF2-40B4-BE49-F238E27FC236}">
                <a16:creationId xmlns:a16="http://schemas.microsoft.com/office/drawing/2014/main" id="{1268BFF2-2DE4-40B8-B0FF-0007B387B491}"/>
              </a:ext>
            </a:extLst>
          </p:cNvPr>
          <p:cNvSpPr/>
          <p:nvPr/>
        </p:nvSpPr>
        <p:spPr>
          <a:xfrm>
            <a:off x="884661" y="1739146"/>
            <a:ext cx="7407080" cy="685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custDataLst>
      <p:tags r:id="rId1"/>
    </p:custDataLst>
    <p:extLst>
      <p:ext uri="{BB962C8B-B14F-4D97-AF65-F5344CB8AC3E}">
        <p14:creationId xmlns:p14="http://schemas.microsoft.com/office/powerpoint/2010/main" val="196332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Autofit/>
          </a:bodyPr>
          <a:lstStyle/>
          <a:p>
            <a:r>
              <a:rPr lang="en-US" sz="3400">
                <a:latin typeface="Tw Cen MT" panose="020B0602020104020603" pitchFamily="34" charset="0"/>
              </a:rPr>
              <a:t>ESC TEAL Roles for SPPI-14</a:t>
            </a:r>
          </a:p>
        </p:txBody>
      </p:sp>
      <p:sp>
        <p:nvSpPr>
          <p:cNvPr id="5" name="Slide Number Placeholder 4"/>
          <p:cNvSpPr>
            <a:spLocks noGrp="1"/>
          </p:cNvSpPr>
          <p:nvPr>
            <p:ph type="sldNum" sz="quarter" idx="12"/>
          </p:nvPr>
        </p:nvSpPr>
        <p:spPr/>
        <p:txBody>
          <a:bodyPr>
            <a:noAutofit/>
          </a:bodyPr>
          <a:lstStyle>
            <a:lvl1pPr>
              <a:defRPr sz="1300">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200" b="0" i="0" u="none" strike="noStrike" kern="1200" cap="none" spc="0" normalizeH="0" baseline="0" noProof="0" smtClean="0">
                <a:ln>
                  <a:noFill/>
                </a:ln>
                <a:solidFill>
                  <a:srgbClr val="171616">
                    <a:tint val="75000"/>
                  </a:srgb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171616">
                  <a:tint val="75000"/>
                </a:srgbClr>
              </a:solidFill>
              <a:effectLst/>
              <a:uLnTx/>
              <a:uFillTx/>
              <a:latin typeface="Arial" pitchFamily="34" charset="0"/>
              <a:ea typeface="+mn-ea"/>
              <a:cs typeface="Arial" pitchFamily="34" charset="0"/>
            </a:endParaRPr>
          </a:p>
        </p:txBody>
      </p:sp>
      <p:sp>
        <p:nvSpPr>
          <p:cNvPr id="11" name="Rectangle 10">
            <a:extLst>
              <a:ext uri="{FF2B5EF4-FFF2-40B4-BE49-F238E27FC236}">
                <a16:creationId xmlns:a16="http://schemas.microsoft.com/office/drawing/2014/main" id="{E27EAB6A-6F44-43E4-9A98-8F5738D2A294}"/>
              </a:ext>
            </a:extLst>
          </p:cNvPr>
          <p:cNvSpPr/>
          <p:nvPr/>
        </p:nvSpPr>
        <p:spPr>
          <a:xfrm>
            <a:off x="773019" y="1828800"/>
            <a:ext cx="7431237" cy="914400"/>
          </a:xfrm>
          <a:prstGeom prst="rect">
            <a:avLst/>
          </a:prstGeom>
          <a:solidFill>
            <a:srgbClr val="A1E3EB"/>
          </a:solidFill>
          <a:ln w="28575">
            <a:solidFill>
              <a:srgbClr val="1E879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50"/>
              </a:spcBef>
              <a:spcAft>
                <a:spcPts val="50"/>
              </a:spcAft>
              <a:buClrTx/>
              <a:buSzTx/>
              <a:buFontTx/>
              <a:buNone/>
              <a:tabLst>
                <a:tab pos="548640" algn="l"/>
              </a:tabLst>
              <a:defRPr/>
            </a:pPr>
            <a:r>
              <a:rPr kumimoji="0" lang="en-US" sz="1800" b="1" i="0" u="none" strike="noStrike" kern="1200" cap="none" spc="0" normalizeH="0" baseline="0" noProof="0">
                <a:ln>
                  <a:noFill/>
                </a:ln>
                <a:solidFill>
                  <a:srgbClr val="171616"/>
                </a:solidFill>
                <a:effectLst/>
                <a:uLnTx/>
                <a:uFillTx/>
                <a:latin typeface="Tw Cen MT"/>
                <a:ea typeface="+mn-ea"/>
                <a:cs typeface="+mn-cs"/>
              </a:rPr>
              <a:t>Core ESC Data Viewer </a:t>
            </a:r>
          </a:p>
          <a:p>
            <a:pPr marL="0" marR="0" lvl="0" indent="0" algn="l" defTabSz="914400" rtl="0" eaLnBrk="1" fontAlgn="auto" latinLnBrk="0" hangingPunct="1">
              <a:lnSpc>
                <a:spcPct val="100000"/>
              </a:lnSpc>
              <a:spcBef>
                <a:spcPts val="50"/>
              </a:spcBef>
              <a:spcAft>
                <a:spcPts val="50"/>
              </a:spcAft>
              <a:buClrTx/>
              <a:buSzTx/>
              <a:buFontTx/>
              <a:buNone/>
              <a:tabLst>
                <a:tab pos="548640" algn="l"/>
              </a:tabLst>
              <a:defRPr/>
            </a:pPr>
            <a:r>
              <a:rPr kumimoji="0" lang="en-US" sz="1400" b="1" i="0" u="none" strike="noStrike" kern="1200" cap="none" spc="0" normalizeH="0" baseline="0" noProof="0">
                <a:ln>
                  <a:noFill/>
                </a:ln>
                <a:solidFill>
                  <a:srgbClr val="171616"/>
                </a:solidFill>
                <a:effectLst/>
                <a:uLnTx/>
                <a:uFillTx/>
                <a:latin typeface="Tw Cen MT"/>
                <a:ea typeface="+mn-ea"/>
                <a:cs typeface="+mn-cs"/>
              </a:rPr>
              <a:t>           </a:t>
            </a:r>
            <a:r>
              <a:rPr kumimoji="0" lang="en-US" sz="1600" b="0" i="0" u="none" strike="noStrike" kern="1200" cap="none" spc="0" normalizeH="0" baseline="0" noProof="0">
                <a:ln>
                  <a:noFill/>
                </a:ln>
                <a:solidFill>
                  <a:srgbClr val="171616"/>
                </a:solidFill>
                <a:effectLst/>
                <a:uLnTx/>
                <a:uFillTx/>
                <a:latin typeface="Tw Cen MT"/>
                <a:ea typeface="+mn-ea"/>
                <a:cs typeface="+mn-cs"/>
              </a:rPr>
              <a:t>This role will allow the ESCs to monitor promotions and validations for their LEAs             	and view reports.</a:t>
            </a:r>
          </a:p>
        </p:txBody>
      </p:sp>
      <p:sp>
        <p:nvSpPr>
          <p:cNvPr id="7" name="TextBox 6">
            <a:extLst>
              <a:ext uri="{FF2B5EF4-FFF2-40B4-BE49-F238E27FC236}">
                <a16:creationId xmlns:a16="http://schemas.microsoft.com/office/drawing/2014/main" id="{C362D900-981B-46CA-A0D4-AFA53B359307}"/>
              </a:ext>
            </a:extLst>
          </p:cNvPr>
          <p:cNvSpPr txBox="1"/>
          <p:nvPr/>
        </p:nvSpPr>
        <p:spPr>
          <a:xfrm>
            <a:off x="773019" y="1198354"/>
            <a:ext cx="7420218" cy="430887"/>
          </a:xfrm>
          <a:prstGeom prst="rect">
            <a:avLst/>
          </a:prstGeom>
          <a:solidFill>
            <a:srgbClr val="E6E6E6"/>
          </a:solidFill>
          <a:ln w="28575">
            <a:solidFill>
              <a:srgbClr val="1E879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1E8792"/>
                </a:solidFill>
                <a:effectLst/>
                <a:uLnTx/>
                <a:uFillTx/>
                <a:latin typeface="Tw Cen MT"/>
                <a:ea typeface="+mn-ea"/>
                <a:cs typeface="+mn-cs"/>
              </a:rPr>
              <a:t>TEAL Role for Special Ed Program Staff at the ESC</a:t>
            </a:r>
          </a:p>
        </p:txBody>
      </p:sp>
    </p:spTree>
    <p:custDataLst>
      <p:tags r:id="rId1"/>
    </p:custDataLst>
    <p:extLst>
      <p:ext uri="{BB962C8B-B14F-4D97-AF65-F5344CB8AC3E}">
        <p14:creationId xmlns:p14="http://schemas.microsoft.com/office/powerpoint/2010/main" val="334418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SDS Template 2018 small">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8 small" id="{777CE247-BA66-4CDA-B431-38F26959802E}" vid="{1911D800-EA15-427B-94A7-2C221DC0AE08}"/>
    </a:ext>
  </a:extLst>
</a:theme>
</file>

<file path=ppt/theme/theme2.xml><?xml version="1.0" encoding="utf-8"?>
<a:theme xmlns:a="http://schemas.openxmlformats.org/drawingml/2006/main" name="Theme1">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E6CB7D6-762D-4B68-A8D4-20FF3E5ECCA1}" vid="{42C7ACF2-A1F9-4812-B51B-6B04960D499B}"/>
    </a:ext>
  </a:extLst>
</a:theme>
</file>

<file path=ppt/theme/theme3.xml><?xml version="1.0" encoding="utf-8"?>
<a:theme xmlns:a="http://schemas.openxmlformats.org/drawingml/2006/main" name="1_Theme1">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E6CB7D6-762D-4B68-A8D4-20FF3E5ECCA1}" vid="{42C7ACF2-A1F9-4812-B51B-6B04960D499B}"/>
    </a:ext>
  </a:extLst>
</a:theme>
</file>

<file path=ppt/theme/theme4.xml><?xml version="1.0" encoding="utf-8"?>
<a:theme xmlns:a="http://schemas.openxmlformats.org/drawingml/2006/main" name="1_TSDS Template 2018 small">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8 small" id="{777CE247-BA66-4CDA-B431-38F26959802E}" vid="{1911D800-EA15-427B-94A7-2C221DC0AE08}"/>
    </a:ext>
  </a:extLst>
</a:theme>
</file>

<file path=ppt/theme/theme5.xml><?xml version="1.0" encoding="utf-8"?>
<a:theme xmlns:a="http://schemas.openxmlformats.org/drawingml/2006/main" name="2_Theme1">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E6CB7D6-762D-4B68-A8D4-20FF3E5ECCA1}" vid="{42C7ACF2-A1F9-4812-B51B-6B04960D49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2A95AE5CE9AAD408AFA2BC471D779E3" ma:contentTypeVersion="0" ma:contentTypeDescription="Create a new document." ma:contentTypeScope="" ma:versionID="97dd7b98007db7264beccc82c8cffa1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2.xml><?xml version="1.0" encoding="utf-8"?>
<ds:datastoreItem xmlns:ds="http://schemas.openxmlformats.org/officeDocument/2006/customXml" ds:itemID="{D8B94BCA-B964-4AFD-8104-2182CE0340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4B45A69-778E-4D41-A5A4-6C4FF6432815}">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733</TotalTime>
  <Words>2851</Words>
  <Application>Microsoft Office PowerPoint</Application>
  <PresentationFormat>On-screen Show (4:3)</PresentationFormat>
  <Paragraphs>400</Paragraphs>
  <Slides>44</Slides>
  <Notes>42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44</vt:i4>
      </vt:variant>
    </vt:vector>
  </HeadingPairs>
  <TitlesOfParts>
    <vt:vector size="55" baseType="lpstr">
      <vt:lpstr>Arial</vt:lpstr>
      <vt:lpstr>Calibri</vt:lpstr>
      <vt:lpstr>Tw Cen MT</vt:lpstr>
      <vt:lpstr>Tw Cen MT Condensed</vt:lpstr>
      <vt:lpstr>Tw Cen MT Condensed Extra Bold</vt:lpstr>
      <vt:lpstr>Wingdings</vt:lpstr>
      <vt:lpstr>TSDS Template 2018 small</vt:lpstr>
      <vt:lpstr>Theme1</vt:lpstr>
      <vt:lpstr>1_Theme1</vt:lpstr>
      <vt:lpstr>1_TSDS Template 2018 small</vt:lpstr>
      <vt:lpstr>2_Theme1</vt:lpstr>
      <vt:lpstr>   State Performance Plan Indicator 14 </vt:lpstr>
      <vt:lpstr>PowerPoint Presentation</vt:lpstr>
      <vt:lpstr> TSDS Explained</vt:lpstr>
      <vt:lpstr>PowerPoint Presentation</vt:lpstr>
      <vt:lpstr>SPPI-14 Collection Timeline</vt:lpstr>
      <vt:lpstr>Data Collected for SPPI-14</vt:lpstr>
      <vt:lpstr>Request access to TSDS</vt:lpstr>
      <vt:lpstr>Lea TEAL Roles for SPPI-14</vt:lpstr>
      <vt:lpstr>ESC TEAL Roles for SPPI-14</vt:lpstr>
      <vt:lpstr>PowerPoint Presentation</vt:lpstr>
      <vt:lpstr>Example of SIS extract</vt:lpstr>
      <vt:lpstr>SIS to EDM</vt:lpstr>
      <vt:lpstr>EDM File Manager and Batch Manager</vt:lpstr>
      <vt:lpstr>TSDS SPPI-14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SPPI-100-001</vt:lpstr>
      <vt:lpstr>PowerPoint Presentation</vt:lpstr>
      <vt:lpstr>PowerPoint Presentation</vt:lpstr>
      <vt:lpstr>PowerPoint Presentation</vt:lpstr>
      <vt:lpstr>PowerPoint Presentation</vt:lpstr>
      <vt:lpstr>PowerPoint Presentation</vt:lpstr>
      <vt:lpstr>PowerPoint Presentation</vt:lpstr>
      <vt:lpstr>Submission reset </vt:lpstr>
      <vt:lpstr>PowerPoint Presentation</vt:lpstr>
      <vt:lpstr>PowerPoint Presentation</vt:lpstr>
      <vt:lpstr>Level 2 TSDS Incident Management System (TIMS) Role</vt:lpstr>
      <vt:lpstr>SPPI-14 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jcaven</dc:creator>
  <cp:lastModifiedBy>Sergio A. Saenz</cp:lastModifiedBy>
  <cp:revision>24</cp:revision>
  <cp:lastPrinted>2019-08-12T18:05:57Z</cp:lastPrinted>
  <dcterms:created xsi:type="dcterms:W3CDTF">2009-09-01T20:11:00Z</dcterms:created>
  <dcterms:modified xsi:type="dcterms:W3CDTF">2019-09-26T21:06:22Z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0x01010022A95AE5CE9AAD408AFA2BC471D779E3</vt:lpwstr>
  </property>
  <property fmtid="{D5CDD505-2E9C-101B-9397-08002B2CF9AE}" pid="3" name="_NewReviewCycle">
    <vt:lpwstr/>
  </property>
  <property fmtid="{D5CDD505-2E9C-101B-9397-08002B2CF9AE}" pid="4" name="_dlc_DocIdItemGuid">
    <vt:lpwstr>7fd8e421-004a-41be-b615-d2e44760db7c</vt:lpwstr>
  </property>
</Properties>
</file>